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53" r:id="rId1"/>
  </p:sldMasterIdLst>
  <p:notesMasterIdLst>
    <p:notesMasterId r:id="rId24"/>
  </p:notesMasterIdLst>
  <p:handoutMasterIdLst>
    <p:handoutMasterId r:id="rId25"/>
  </p:handoutMasterIdLst>
  <p:sldIdLst>
    <p:sldId id="3340" r:id="rId2"/>
    <p:sldId id="3257" r:id="rId3"/>
    <p:sldId id="3354" r:id="rId4"/>
    <p:sldId id="3325" r:id="rId5"/>
    <p:sldId id="3351" r:id="rId6"/>
    <p:sldId id="3190" r:id="rId7"/>
    <p:sldId id="3331" r:id="rId8"/>
    <p:sldId id="3336" r:id="rId9"/>
    <p:sldId id="3337" r:id="rId10"/>
    <p:sldId id="3345" r:id="rId11"/>
    <p:sldId id="3344" r:id="rId12"/>
    <p:sldId id="3349" r:id="rId13"/>
    <p:sldId id="3334" r:id="rId14"/>
    <p:sldId id="3338" r:id="rId15"/>
    <p:sldId id="3339" r:id="rId16"/>
    <p:sldId id="3352" r:id="rId17"/>
    <p:sldId id="3347" r:id="rId18"/>
    <p:sldId id="3353" r:id="rId19"/>
    <p:sldId id="3346" r:id="rId20"/>
    <p:sldId id="3328" r:id="rId21"/>
    <p:sldId id="3350" r:id="rId22"/>
    <p:sldId id="3341" r:id="rId23"/>
  </p:sldIdLst>
  <p:sldSz cx="9001125" cy="5040313"/>
  <p:notesSz cx="7099300" cy="10234613"/>
  <p:custDataLst>
    <p:tags r:id="rId26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47066" indent="-12757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896351" indent="-25736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45636" indent="-387162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794920" indent="-51695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1597457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6pPr>
    <a:lvl7pPr marL="1916948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7pPr>
    <a:lvl8pPr marL="2236440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8pPr>
    <a:lvl9pPr marL="2555931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">
          <p15:clr>
            <a:srgbClr val="A4A3A4"/>
          </p15:clr>
        </p15:guide>
        <p15:guide id="2" orient="horz" pos="2915">
          <p15:clr>
            <a:srgbClr val="A4A3A4"/>
          </p15:clr>
        </p15:guide>
        <p15:guide id="3" pos="2835">
          <p15:clr>
            <a:srgbClr val="A4A3A4"/>
          </p15:clr>
        </p15:guide>
        <p15:guide id="4" pos="390">
          <p15:clr>
            <a:srgbClr val="A4A3A4"/>
          </p15:clr>
        </p15:guide>
        <p15:guide id="5" pos="5248">
          <p15:clr>
            <a:srgbClr val="A4A3A4"/>
          </p15:clr>
        </p15:guide>
        <p15:guide id="6" pos="483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3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  <a:srgbClr val="C00000"/>
    <a:srgbClr val="17406D"/>
    <a:srgbClr val="9933FF"/>
    <a:srgbClr val="009999"/>
    <a:srgbClr val="CCFFCC"/>
    <a:srgbClr val="BBE5E7"/>
    <a:srgbClr val="0070C0"/>
    <a:srgbClr val="FFFFCC"/>
    <a:srgbClr val="0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869" autoAdjust="0"/>
    <p:restoredTop sz="88927" autoAdjust="0"/>
  </p:normalViewPr>
  <p:slideViewPr>
    <p:cSldViewPr>
      <p:cViewPr varScale="1">
        <p:scale>
          <a:sx n="133" d="100"/>
          <a:sy n="133" d="100"/>
        </p:scale>
        <p:origin x="90" y="198"/>
      </p:cViewPr>
      <p:guideLst>
        <p:guide orient="horz" pos="229"/>
        <p:guide orient="horz" pos="2915"/>
        <p:guide pos="2835"/>
        <p:guide pos="390"/>
        <p:guide pos="5248"/>
        <p:guide pos="4836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298" y="-84"/>
      </p:cViewPr>
      <p:guideLst>
        <p:guide orient="horz" pos="3223"/>
        <p:guide pos="2236"/>
      </p:guideLst>
    </p:cSldViewPr>
  </p:notesViewPr>
  <p:gridSpacing cx="72006" cy="7200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 eaLnBrk="1" hangingPunct="1">
              <a:defRPr sz="13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 eaLnBrk="1" hangingPunct="1">
              <a:defRPr sz="1300" noProof="1" smtClean="0"/>
            </a:lvl1pPr>
          </a:lstStyle>
          <a:p>
            <a:pPr>
              <a:defRPr/>
            </a:pPr>
            <a:fld id="{843730D4-DAA0-4961-8D66-8018B71D47DD}" type="datetimeFigureOut">
              <a:rPr lang="zh-CN" altLang="en-US"/>
              <a:pPr>
                <a:defRPr/>
              </a:pPr>
              <a:t>2022/6/21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 eaLnBrk="1" hangingPunct="1">
              <a:defRPr sz="13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300" noProof="1"/>
            </a:lvl1pPr>
          </a:lstStyle>
          <a:p>
            <a:fld id="{53CB15B2-6539-414E-885F-134AB7BAEF7A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20647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 eaLnBrk="1" hangingPunct="1">
              <a:defRPr sz="13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 eaLnBrk="1" hangingPunct="1">
              <a:defRPr sz="1300" noProof="1"/>
            </a:lvl1pPr>
          </a:lstStyle>
          <a:p>
            <a:pPr>
              <a:defRPr/>
            </a:pPr>
            <a:fld id="{F20F0E08-FCD4-40FB-9946-C51233C97953}" type="datetimeFigureOut">
              <a:rPr lang="zh-CN" altLang="en-US"/>
              <a:pPr>
                <a:defRPr/>
              </a:pPr>
              <a:t>2022/6/21</a:t>
            </a:fld>
            <a:endParaRPr lang="zh-CN" altLang="en-US"/>
          </a:p>
        </p:txBody>
      </p:sp>
      <p:sp>
        <p:nvSpPr>
          <p:cNvPr id="2052" name="幻灯片图像占位符 3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23825" y="768350"/>
            <a:ext cx="6851650" cy="3836988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备注占位符 4"/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709930" y="4861441"/>
            <a:ext cx="5679440" cy="4605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 eaLnBrk="1" hangingPunct="1">
              <a:defRPr sz="13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300" noProof="1"/>
            </a:lvl1pPr>
          </a:lstStyle>
          <a:p>
            <a:fld id="{70CA4341-F6FF-475E-A543-0194832CB00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85714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18382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37874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957365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276856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597013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1916504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235996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555487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04BB-4E7C-4696-ABE1-CB17E268D1A0}" type="slidenum">
              <a:rPr lang="zh-CN" altLang="en-US" smtClean="0"/>
              <a:t>1</a:t>
            </a:fld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fld id="{5AC8AACA-213D-41FB-84F3-1C49715CD69F}" type="datetime1">
              <a:rPr lang="zh-CN" altLang="en-US" smtClean="0"/>
              <a:t>2022/6/21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1771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04BB-4E7C-4696-ABE1-CB17E268D1A0}" type="slidenum">
              <a:rPr lang="zh-CN" altLang="en-US" smtClean="0"/>
              <a:t>22</a:t>
            </a:fld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fld id="{5AC8AACA-213D-41FB-84F3-1C49715CD69F}" type="datetime1">
              <a:rPr lang="zh-CN" altLang="en-US" smtClean="0"/>
              <a:t>2022/6/21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177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1720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加粗的模块必须有；斜体仅为参考的模块划分方案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08184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取指单元不一定就是包含这些部件。</a:t>
            </a:r>
            <a:endParaRPr lang="en-US" altLang="zh-CN" dirty="0" smtClean="0"/>
          </a:p>
          <a:p>
            <a:r>
              <a:rPr lang="zh-CN" altLang="en-US" dirty="0" smtClean="0"/>
              <a:t>提醒学生：需要根据自己设计的数据通路表来确定。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69549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58380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40906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译码单元不一定就是包含这些部件。</a:t>
            </a:r>
            <a:endParaRPr lang="en-US" altLang="zh-CN" dirty="0" smtClean="0"/>
          </a:p>
          <a:p>
            <a:r>
              <a:rPr lang="zh-CN" altLang="en-US" dirty="0" smtClean="0"/>
              <a:t>提醒学生：需要根据自己设计的数据通路表来确定。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>
                <a:solidFill>
                  <a:prstClr val="black"/>
                </a:solidFill>
              </a:rPr>
              <a:pPr/>
              <a:t>12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23059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667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6487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5141" y="824885"/>
            <a:ext cx="6750844" cy="1754776"/>
          </a:xfrm>
        </p:spPr>
        <p:txBody>
          <a:bodyPr anchor="b"/>
          <a:lstStyle>
            <a:lvl1pPr algn="ctr">
              <a:defRPr sz="441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5141" y="2647331"/>
            <a:ext cx="6750844" cy="1216909"/>
          </a:xfrm>
        </p:spPr>
        <p:txBody>
          <a:bodyPr/>
          <a:lstStyle>
            <a:lvl1pPr marL="0" indent="0" algn="ctr">
              <a:buNone/>
              <a:defRPr sz="1764"/>
            </a:lvl1pPr>
            <a:lvl2pPr marL="336042" indent="0" algn="ctr">
              <a:buNone/>
              <a:defRPr sz="1470"/>
            </a:lvl2pPr>
            <a:lvl3pPr marL="672084" indent="0" algn="ctr">
              <a:buNone/>
              <a:defRPr sz="1323"/>
            </a:lvl3pPr>
            <a:lvl4pPr marL="1008126" indent="0" algn="ctr">
              <a:buNone/>
              <a:defRPr sz="1176"/>
            </a:lvl4pPr>
            <a:lvl5pPr marL="1344168" indent="0" algn="ctr">
              <a:buNone/>
              <a:defRPr sz="1176"/>
            </a:lvl5pPr>
            <a:lvl6pPr marL="1680210" indent="0" algn="ctr">
              <a:buNone/>
              <a:defRPr sz="1176"/>
            </a:lvl6pPr>
            <a:lvl7pPr marL="2016252" indent="0" algn="ctr">
              <a:buNone/>
              <a:defRPr sz="1176"/>
            </a:lvl7pPr>
            <a:lvl8pPr marL="2352294" indent="0" algn="ctr">
              <a:buNone/>
              <a:defRPr sz="1176"/>
            </a:lvl8pPr>
            <a:lvl9pPr marL="2688336" indent="0" algn="ctr">
              <a:buNone/>
              <a:defRPr sz="1176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EE8E1-2156-44D8-985A-B7DE18793C43}" type="datetimeFigureOut">
              <a:rPr lang="zh-CN" altLang="en-US" smtClean="0"/>
              <a:t>2022/6/21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9B3F3-2A3A-4B2D-BA10-444E796010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389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2022/6/21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0687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41430" y="268350"/>
            <a:ext cx="1940868" cy="427143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8827" y="268350"/>
            <a:ext cx="5710089" cy="427143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2022/6/21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1459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2022/6/21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561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4139" y="1256579"/>
            <a:ext cx="7763470" cy="2096630"/>
          </a:xfrm>
        </p:spPr>
        <p:txBody>
          <a:bodyPr anchor="b"/>
          <a:lstStyle>
            <a:lvl1pPr>
              <a:defRPr sz="441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4139" y="3373044"/>
            <a:ext cx="7763470" cy="1102568"/>
          </a:xfrm>
        </p:spPr>
        <p:txBody>
          <a:bodyPr/>
          <a:lstStyle>
            <a:lvl1pPr marL="0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1pPr>
            <a:lvl2pPr marL="336042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2pPr>
            <a:lvl3pPr marL="672084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008126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4pPr>
            <a:lvl5pPr marL="1344168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5pPr>
            <a:lvl6pPr marL="1680210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6pPr>
            <a:lvl7pPr marL="2016252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7pPr>
            <a:lvl8pPr marL="2352294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8pPr>
            <a:lvl9pPr marL="2688336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2022/6/21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2186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8827" y="1341750"/>
            <a:ext cx="3825478" cy="319803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56820" y="1341750"/>
            <a:ext cx="3825478" cy="319803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2022/6/21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8646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0000" y="268350"/>
            <a:ext cx="7763470" cy="97422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0000" y="1235577"/>
            <a:ext cx="3807897" cy="605537"/>
          </a:xfrm>
        </p:spPr>
        <p:txBody>
          <a:bodyPr anchor="b"/>
          <a:lstStyle>
            <a:lvl1pPr marL="0" indent="0">
              <a:buNone/>
              <a:defRPr sz="1764" b="1"/>
            </a:lvl1pPr>
            <a:lvl2pPr marL="336042" indent="0">
              <a:buNone/>
              <a:defRPr sz="1470" b="1"/>
            </a:lvl2pPr>
            <a:lvl3pPr marL="672084" indent="0">
              <a:buNone/>
              <a:defRPr sz="1323" b="1"/>
            </a:lvl3pPr>
            <a:lvl4pPr marL="1008126" indent="0">
              <a:buNone/>
              <a:defRPr sz="1176" b="1"/>
            </a:lvl4pPr>
            <a:lvl5pPr marL="1344168" indent="0">
              <a:buNone/>
              <a:defRPr sz="1176" b="1"/>
            </a:lvl5pPr>
            <a:lvl6pPr marL="1680210" indent="0">
              <a:buNone/>
              <a:defRPr sz="1176" b="1"/>
            </a:lvl6pPr>
            <a:lvl7pPr marL="2016252" indent="0">
              <a:buNone/>
              <a:defRPr sz="1176" b="1"/>
            </a:lvl7pPr>
            <a:lvl8pPr marL="2352294" indent="0">
              <a:buNone/>
              <a:defRPr sz="1176" b="1"/>
            </a:lvl8pPr>
            <a:lvl9pPr marL="2688336" indent="0">
              <a:buNone/>
              <a:defRPr sz="1176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000" y="1841114"/>
            <a:ext cx="3807897" cy="270800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6819" y="1235577"/>
            <a:ext cx="3826651" cy="605537"/>
          </a:xfrm>
        </p:spPr>
        <p:txBody>
          <a:bodyPr anchor="b"/>
          <a:lstStyle>
            <a:lvl1pPr marL="0" indent="0">
              <a:buNone/>
              <a:defRPr sz="1764" b="1"/>
            </a:lvl1pPr>
            <a:lvl2pPr marL="336042" indent="0">
              <a:buNone/>
              <a:defRPr sz="1470" b="1"/>
            </a:lvl2pPr>
            <a:lvl3pPr marL="672084" indent="0">
              <a:buNone/>
              <a:defRPr sz="1323" b="1"/>
            </a:lvl3pPr>
            <a:lvl4pPr marL="1008126" indent="0">
              <a:buNone/>
              <a:defRPr sz="1176" b="1"/>
            </a:lvl4pPr>
            <a:lvl5pPr marL="1344168" indent="0">
              <a:buNone/>
              <a:defRPr sz="1176" b="1"/>
            </a:lvl5pPr>
            <a:lvl6pPr marL="1680210" indent="0">
              <a:buNone/>
              <a:defRPr sz="1176" b="1"/>
            </a:lvl6pPr>
            <a:lvl7pPr marL="2016252" indent="0">
              <a:buNone/>
              <a:defRPr sz="1176" b="1"/>
            </a:lvl7pPr>
            <a:lvl8pPr marL="2352294" indent="0">
              <a:buNone/>
              <a:defRPr sz="1176" b="1"/>
            </a:lvl8pPr>
            <a:lvl9pPr marL="2688336" indent="0">
              <a:buNone/>
              <a:defRPr sz="1176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6819" y="1841114"/>
            <a:ext cx="3826651" cy="270800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2022/6/21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5979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78404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156C02-6AC0-4150-BF14-3C2902387D77}" type="datetimeFigureOut">
              <a:rPr lang="zh-CN" altLang="en-US" smtClean="0"/>
              <a:pPr>
                <a:defRPr/>
              </a:pPr>
              <a:t>2022/6/21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B9ED6-FA7E-4333-AD61-EE26BDBEFB97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3030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0000" y="336021"/>
            <a:ext cx="2903097" cy="1176073"/>
          </a:xfrm>
        </p:spPr>
        <p:txBody>
          <a:bodyPr anchor="b"/>
          <a:lstStyle>
            <a:lvl1pPr>
              <a:defRPr sz="235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6650" y="725712"/>
            <a:ext cx="4556820" cy="3581889"/>
          </a:xfrm>
        </p:spPr>
        <p:txBody>
          <a:bodyPr/>
          <a:lstStyle>
            <a:lvl1pPr>
              <a:defRPr sz="2352"/>
            </a:lvl1pPr>
            <a:lvl2pPr>
              <a:defRPr sz="2058"/>
            </a:lvl2pPr>
            <a:lvl3pPr>
              <a:defRPr sz="1764"/>
            </a:lvl3pPr>
            <a:lvl4pPr>
              <a:defRPr sz="1470"/>
            </a:lvl4pPr>
            <a:lvl5pPr>
              <a:defRPr sz="1470"/>
            </a:lvl5pPr>
            <a:lvl6pPr>
              <a:defRPr sz="1470"/>
            </a:lvl6pPr>
            <a:lvl7pPr>
              <a:defRPr sz="1470"/>
            </a:lvl7pPr>
            <a:lvl8pPr>
              <a:defRPr sz="1470"/>
            </a:lvl8pPr>
            <a:lvl9pPr>
              <a:defRPr sz="147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0000" y="1512094"/>
            <a:ext cx="2903097" cy="2801341"/>
          </a:xfrm>
        </p:spPr>
        <p:txBody>
          <a:bodyPr/>
          <a:lstStyle>
            <a:lvl1pPr marL="0" indent="0">
              <a:buNone/>
              <a:defRPr sz="1176"/>
            </a:lvl1pPr>
            <a:lvl2pPr marL="336042" indent="0">
              <a:buNone/>
              <a:defRPr sz="1029"/>
            </a:lvl2pPr>
            <a:lvl3pPr marL="672084" indent="0">
              <a:buNone/>
              <a:defRPr sz="882"/>
            </a:lvl3pPr>
            <a:lvl4pPr marL="1008126" indent="0">
              <a:buNone/>
              <a:defRPr sz="735"/>
            </a:lvl4pPr>
            <a:lvl5pPr marL="1344168" indent="0">
              <a:buNone/>
              <a:defRPr sz="735"/>
            </a:lvl5pPr>
            <a:lvl6pPr marL="1680210" indent="0">
              <a:buNone/>
              <a:defRPr sz="735"/>
            </a:lvl6pPr>
            <a:lvl7pPr marL="2016252" indent="0">
              <a:buNone/>
              <a:defRPr sz="735"/>
            </a:lvl7pPr>
            <a:lvl8pPr marL="2352294" indent="0">
              <a:buNone/>
              <a:defRPr sz="735"/>
            </a:lvl8pPr>
            <a:lvl9pPr marL="2688336" indent="0">
              <a:buNone/>
              <a:defRPr sz="73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2022/6/21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0870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0000" y="336021"/>
            <a:ext cx="2903097" cy="1176073"/>
          </a:xfrm>
        </p:spPr>
        <p:txBody>
          <a:bodyPr anchor="b"/>
          <a:lstStyle>
            <a:lvl1pPr>
              <a:defRPr sz="235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26650" y="725712"/>
            <a:ext cx="4556820" cy="3581889"/>
          </a:xfrm>
        </p:spPr>
        <p:txBody>
          <a:bodyPr anchor="t"/>
          <a:lstStyle>
            <a:lvl1pPr marL="0" indent="0">
              <a:buNone/>
              <a:defRPr sz="2352"/>
            </a:lvl1pPr>
            <a:lvl2pPr marL="336042" indent="0">
              <a:buNone/>
              <a:defRPr sz="2058"/>
            </a:lvl2pPr>
            <a:lvl3pPr marL="672084" indent="0">
              <a:buNone/>
              <a:defRPr sz="1764"/>
            </a:lvl3pPr>
            <a:lvl4pPr marL="1008126" indent="0">
              <a:buNone/>
              <a:defRPr sz="1470"/>
            </a:lvl4pPr>
            <a:lvl5pPr marL="1344168" indent="0">
              <a:buNone/>
              <a:defRPr sz="1470"/>
            </a:lvl5pPr>
            <a:lvl6pPr marL="1680210" indent="0">
              <a:buNone/>
              <a:defRPr sz="1470"/>
            </a:lvl6pPr>
            <a:lvl7pPr marL="2016252" indent="0">
              <a:buNone/>
              <a:defRPr sz="1470"/>
            </a:lvl7pPr>
            <a:lvl8pPr marL="2352294" indent="0">
              <a:buNone/>
              <a:defRPr sz="1470"/>
            </a:lvl8pPr>
            <a:lvl9pPr marL="2688336" indent="0">
              <a:buNone/>
              <a:defRPr sz="147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0000" y="1512094"/>
            <a:ext cx="2903097" cy="2801341"/>
          </a:xfrm>
        </p:spPr>
        <p:txBody>
          <a:bodyPr/>
          <a:lstStyle>
            <a:lvl1pPr marL="0" indent="0">
              <a:buNone/>
              <a:defRPr sz="1176"/>
            </a:lvl1pPr>
            <a:lvl2pPr marL="336042" indent="0">
              <a:buNone/>
              <a:defRPr sz="1029"/>
            </a:lvl2pPr>
            <a:lvl3pPr marL="672084" indent="0">
              <a:buNone/>
              <a:defRPr sz="882"/>
            </a:lvl3pPr>
            <a:lvl4pPr marL="1008126" indent="0">
              <a:buNone/>
              <a:defRPr sz="735"/>
            </a:lvl4pPr>
            <a:lvl5pPr marL="1344168" indent="0">
              <a:buNone/>
              <a:defRPr sz="735"/>
            </a:lvl5pPr>
            <a:lvl6pPr marL="1680210" indent="0">
              <a:buNone/>
              <a:defRPr sz="735"/>
            </a:lvl6pPr>
            <a:lvl7pPr marL="2016252" indent="0">
              <a:buNone/>
              <a:defRPr sz="735"/>
            </a:lvl7pPr>
            <a:lvl8pPr marL="2352294" indent="0">
              <a:buNone/>
              <a:defRPr sz="735"/>
            </a:lvl8pPr>
            <a:lvl9pPr marL="2688336" indent="0">
              <a:buNone/>
              <a:defRPr sz="73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2022/6/21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7903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8828" y="268350"/>
            <a:ext cx="7763470" cy="9742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828" y="1341750"/>
            <a:ext cx="7763470" cy="31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8827" y="4671624"/>
            <a:ext cx="2025253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8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2022/6/21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81623" y="4671624"/>
            <a:ext cx="3037880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8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57045" y="4671624"/>
            <a:ext cx="2025253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8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1173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</p:sldLayoutIdLst>
  <p:txStyles>
    <p:titleStyle>
      <a:lvl1pPr algn="l" defTabSz="672084" rtl="0" eaLnBrk="1" latinLnBrk="0" hangingPunct="1">
        <a:lnSpc>
          <a:spcPct val="90000"/>
        </a:lnSpc>
        <a:spcBef>
          <a:spcPct val="0"/>
        </a:spcBef>
        <a:buNone/>
        <a:defRPr sz="323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8021" indent="-168021" algn="l" defTabSz="672084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058" kern="1200">
          <a:solidFill>
            <a:schemeClr val="tx1"/>
          </a:solidFill>
          <a:latin typeface="+mn-lt"/>
          <a:ea typeface="+mn-ea"/>
          <a:cs typeface="+mn-cs"/>
        </a:defRPr>
      </a:lvl1pPr>
      <a:lvl2pPr marL="504063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840105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470" kern="1200">
          <a:solidFill>
            <a:schemeClr val="tx1"/>
          </a:solidFill>
          <a:latin typeface="+mn-lt"/>
          <a:ea typeface="+mn-ea"/>
          <a:cs typeface="+mn-cs"/>
        </a:defRPr>
      </a:lvl3pPr>
      <a:lvl4pPr marL="1176147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4pPr>
      <a:lvl5pPr marL="1512189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5pPr>
      <a:lvl6pPr marL="1848231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6pPr>
      <a:lvl7pPr marL="2184273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7pPr>
      <a:lvl8pPr marL="2520315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8pPr>
      <a:lvl9pPr marL="2856357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1pPr>
      <a:lvl2pPr marL="336042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2pPr>
      <a:lvl3pPr marL="672084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3pPr>
      <a:lvl4pPr marL="1008126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4pPr>
      <a:lvl5pPr marL="1344168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5pPr>
      <a:lvl6pPr marL="1680210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6pPr>
      <a:lvl7pPr marL="2016252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7pPr>
      <a:lvl8pPr marL="2352294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8pPr>
      <a:lvl9pPr marL="2688336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17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635371" y="673400"/>
            <a:ext cx="3865461" cy="3384282"/>
          </a:xfrm>
          <a:prstGeom prst="rect">
            <a:avLst/>
          </a:prstGeom>
          <a:blipFill dpi="0" rotWithShape="1">
            <a:blip r:embed="rId4">
              <a:alphaModFix amt="2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 flipV="1">
            <a:off x="7308796" y="3429780"/>
            <a:ext cx="1610533" cy="1610533"/>
          </a:xfrm>
          <a:prstGeom prst="line">
            <a:avLst/>
          </a:prstGeom>
          <a:noFill/>
          <a:ln w="63500" cap="rnd" cmpd="sng" algn="ctr">
            <a:gradFill>
              <a:gsLst>
                <a:gs pos="0">
                  <a:srgbClr val="17406D">
                    <a:alpha val="0"/>
                  </a:srgbClr>
                </a:gs>
                <a:gs pos="50000">
                  <a:srgbClr val="17406D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cxnSp>
        <p:nvCxnSpPr>
          <p:cNvPr id="22" name="直接连接符 21"/>
          <p:cNvCxnSpPr/>
          <p:nvPr/>
        </p:nvCxnSpPr>
        <p:spPr>
          <a:xfrm flipV="1">
            <a:off x="6876760" y="3322015"/>
            <a:ext cx="1651665" cy="1651664"/>
          </a:xfrm>
          <a:prstGeom prst="line">
            <a:avLst/>
          </a:prstGeom>
          <a:noFill/>
          <a:ln w="50800" cap="rnd" cmpd="sng" algn="ctr">
            <a:gradFill>
              <a:gsLst>
                <a:gs pos="8000">
                  <a:srgbClr val="C00000">
                    <a:alpha val="0"/>
                  </a:srgbClr>
                </a:gs>
                <a:gs pos="100000">
                  <a:srgbClr val="C00000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cxnSp>
        <p:nvCxnSpPr>
          <p:cNvPr id="23" name="直接连接符 22"/>
          <p:cNvCxnSpPr/>
          <p:nvPr/>
        </p:nvCxnSpPr>
        <p:spPr>
          <a:xfrm flipV="1">
            <a:off x="7596820" y="2592162"/>
            <a:ext cx="1368114" cy="1368115"/>
          </a:xfrm>
          <a:prstGeom prst="line">
            <a:avLst/>
          </a:prstGeom>
          <a:noFill/>
          <a:ln w="38100" cap="rnd" cmpd="sng" algn="ctr">
            <a:gradFill>
              <a:gsLst>
                <a:gs pos="0">
                  <a:srgbClr val="17406D">
                    <a:alpha val="0"/>
                  </a:srgbClr>
                </a:gs>
                <a:gs pos="50000">
                  <a:srgbClr val="17406D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3902" y="4248300"/>
            <a:ext cx="2088397" cy="233205"/>
          </a:xfrm>
          <a:prstGeom prst="rect">
            <a:avLst/>
          </a:prstGeom>
        </p:spPr>
      </p:pic>
      <p:sp>
        <p:nvSpPr>
          <p:cNvPr id="7" name="文本框 7"/>
          <p:cNvSpPr txBox="1"/>
          <p:nvPr/>
        </p:nvSpPr>
        <p:spPr>
          <a:xfrm>
            <a:off x="1971121" y="1574926"/>
            <a:ext cx="5193958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计算机设计与实践</a:t>
            </a:r>
            <a:endParaRPr lang="en-US" altLang="zh-CN" sz="2800" b="1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algn="ctr">
              <a:lnSpc>
                <a:spcPct val="150000"/>
              </a:lnSpc>
            </a:pPr>
            <a:r>
              <a:rPr lang="zh-CN" altLang="en-US" sz="3000" b="1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单周期</a:t>
            </a:r>
            <a:r>
              <a:rPr lang="en-US" altLang="zh-CN" sz="3000" b="1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CPU</a:t>
            </a:r>
            <a:r>
              <a:rPr lang="zh-CN" altLang="en-US" sz="3000" b="1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设计</a:t>
            </a:r>
            <a:r>
              <a:rPr lang="en-US" altLang="zh-CN" sz="3000" b="1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(</a:t>
            </a:r>
            <a:r>
              <a:rPr lang="zh-CN" altLang="en-US" sz="3000" b="1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取指、译码</a:t>
            </a:r>
            <a:r>
              <a:rPr lang="en-US" altLang="zh-CN" sz="3000" b="1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)</a:t>
            </a:r>
            <a:endParaRPr lang="en-US" altLang="zh-CN" sz="3000" b="1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薛睿</a:t>
            </a:r>
            <a:endParaRPr lang="zh-CN" altLang="en-US" sz="1764" b="1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" name="AutoShape 4" descr="哈尔滨工业大学 深圳 的图像结果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2179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10" y="143958"/>
            <a:ext cx="43563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ea typeface="微软雅黑" panose="020B0503020204020204" pitchFamily="34" charset="-122"/>
              </a:rPr>
              <a:t>取</a:t>
            </a:r>
            <a:r>
              <a:rPr lang="zh-CN" altLang="en-US" sz="28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指单元实现 </a:t>
            </a:r>
            <a:r>
              <a:rPr lang="en-US" altLang="zh-CN" sz="28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– </a:t>
            </a:r>
            <a:r>
              <a:rPr lang="zh-CN" altLang="en-US" sz="2400" dirty="0" smtClean="0">
                <a:solidFill>
                  <a:srgbClr val="C00000"/>
                </a:solidFill>
                <a:ea typeface="微软雅黑" panose="020B0503020204020204" pitchFamily="34" charset="-122"/>
              </a:rPr>
              <a:t>关键点</a:t>
            </a:r>
            <a:endParaRPr lang="zh-CN" altLang="en-US" sz="2000" dirty="0">
              <a:solidFill>
                <a:srgbClr val="C0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sp>
        <p:nvSpPr>
          <p:cNvPr id="7" name="文本框 10"/>
          <p:cNvSpPr txBox="1"/>
          <p:nvPr/>
        </p:nvSpPr>
        <p:spPr>
          <a:xfrm>
            <a:off x="324214" y="864018"/>
            <a:ext cx="852121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使用</a:t>
            </a: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Distributed Memory 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IP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核建立</a:t>
            </a: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IROM </a:t>
            </a:r>
            <a:r>
              <a:rPr lang="en-US" altLang="zh-CN" sz="16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(</a:t>
            </a:r>
            <a:r>
              <a:rPr lang="zh-CN" altLang="en-US" sz="16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类似时钟</a:t>
            </a:r>
            <a:r>
              <a:rPr lang="en-US" altLang="zh-CN" sz="16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IP</a:t>
            </a:r>
            <a:r>
              <a:rPr lang="zh-CN" altLang="en-US" sz="16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核，详见指导书</a:t>
            </a:r>
            <a:r>
              <a:rPr lang="en-US" altLang="zh-CN" sz="16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)</a:t>
            </a:r>
            <a:endParaRPr lang="en-US" altLang="zh-CN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利用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PC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，从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IROM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中取出指令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对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PC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值进行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+4</a:t>
            </a: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完成几种跳转指令的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PC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修改功能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要点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：根据其他单元的关键信号，用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ALU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计算结果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or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立即数修改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PC</a:t>
            </a: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最终修改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PC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值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要点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：使用多路选择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器</a:t>
            </a: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57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10" y="143958"/>
            <a:ext cx="11881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ea typeface="微软雅黑" panose="020B0503020204020204" pitchFamily="34" charset="-122"/>
              </a:rPr>
              <a:t>取</a:t>
            </a:r>
            <a:r>
              <a:rPr lang="zh-CN" altLang="en-US" sz="28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指单元实现</a:t>
            </a:r>
            <a:endParaRPr lang="en-US" altLang="zh-CN" sz="2800" dirty="0" smtClean="0">
              <a:solidFill>
                <a:srgbClr val="17406D"/>
              </a:solidFill>
              <a:ea typeface="微软雅黑" panose="020B0503020204020204" pitchFamily="34" charset="-122"/>
            </a:endParaRPr>
          </a:p>
          <a:p>
            <a:r>
              <a:rPr lang="zh-CN" altLang="en-US" sz="2800" dirty="0">
                <a:solidFill>
                  <a:srgbClr val="17406D"/>
                </a:solidFill>
                <a:ea typeface="微软雅黑" panose="020B0503020204020204" pitchFamily="34" charset="-122"/>
              </a:rPr>
              <a:t>参考</a:t>
            </a:r>
          </a:p>
        </p:txBody>
      </p:sp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1082" y="40422"/>
            <a:ext cx="6329240" cy="49268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646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直接连接符 22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26" name="图片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9" name="TextBox 10"/>
          <p:cNvSpPr txBox="1"/>
          <p:nvPr/>
        </p:nvSpPr>
        <p:spPr>
          <a:xfrm>
            <a:off x="288210" y="143958"/>
            <a:ext cx="32042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实验内容</a:t>
            </a:r>
            <a:r>
              <a:rPr lang="en-US" altLang="zh-CN" sz="28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译码单元</a:t>
            </a:r>
            <a:endParaRPr lang="zh-CN" altLang="en-US" sz="28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10"/>
          <p:cNvSpPr txBox="1"/>
          <p:nvPr/>
        </p:nvSpPr>
        <p:spPr>
          <a:xfrm>
            <a:off x="674516" y="864018"/>
            <a:ext cx="757035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使用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Verilog HDL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实现单周期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CPU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的</a:t>
            </a:r>
            <a:r>
              <a:rPr lang="zh-CN" altLang="en-US" sz="20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译码</a:t>
            </a:r>
            <a:r>
              <a:rPr lang="zh-CN" altLang="en-US" sz="2000" u="sng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单元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：</a:t>
            </a: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根据数据通路表和控制信号取值表，确定译码单元的</a:t>
            </a:r>
            <a:r>
              <a:rPr lang="zh-CN" altLang="en-US" sz="20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接口</a:t>
            </a:r>
            <a:endParaRPr lang="en-US" altLang="zh-CN" sz="20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实现所需的功能部件（如</a:t>
            </a: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RF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、</a:t>
            </a: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SEXT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，</a:t>
            </a: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etc.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）</a:t>
            </a: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根据数据通路表，连接各个部件，形成译码单元</a:t>
            </a: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27" y="2356520"/>
            <a:ext cx="8034699" cy="811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315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10" y="143958"/>
            <a:ext cx="45003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译码单元实现 </a:t>
            </a:r>
            <a:r>
              <a:rPr lang="en-US" altLang="zh-CN" sz="20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–</a:t>
            </a:r>
            <a:r>
              <a:rPr lang="en-US" altLang="zh-CN" sz="24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solidFill>
                  <a:srgbClr val="C00000"/>
                </a:solidFill>
                <a:ea typeface="微软雅黑" panose="020B0503020204020204" pitchFamily="34" charset="-122"/>
              </a:rPr>
              <a:t>基本思路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sp>
        <p:nvSpPr>
          <p:cNvPr id="7" name="文本框 10"/>
          <p:cNvSpPr txBox="1"/>
          <p:nvPr/>
        </p:nvSpPr>
        <p:spPr>
          <a:xfrm>
            <a:off x="324214" y="864018"/>
            <a:ext cx="6264522" cy="4016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根据指令格式，分解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指令中的各个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字段</a:t>
            </a: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实现译码单元所需的各个部件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根据数据通路表的连接关系，将各部件连接起来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endParaRPr lang="en-US" altLang="zh-CN" b="1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endParaRPr lang="en-US" altLang="zh-CN" b="1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buFont typeface="微软雅黑" panose="020B0503020204020204" pitchFamily="34" charset="-122"/>
              <a:buChar char="◆"/>
            </a:pPr>
            <a:endParaRPr lang="en-US" altLang="zh-CN" b="1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endParaRPr lang="en-US" altLang="zh-CN" b="1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endParaRPr lang="en-US" altLang="zh-CN" b="1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封装成模块，得到译码单元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pic>
        <p:nvPicPr>
          <p:cNvPr id="10" name="Picture 2" descr="https://hitsz-cslab.gitee.io/organ/lab2/assets/t4-1.png"/>
          <p:cNvPicPr>
            <a:picLocks noChangeAspect="1" noChangeArrowheads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14" r="19579" b="23903"/>
          <a:stretch/>
        </p:blipFill>
        <p:spPr bwMode="auto">
          <a:xfrm>
            <a:off x="1476310" y="2276796"/>
            <a:ext cx="6218011" cy="1954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723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6" name="TextBox 10"/>
          <p:cNvSpPr txBox="1"/>
          <p:nvPr/>
        </p:nvSpPr>
        <p:spPr>
          <a:xfrm>
            <a:off x="288210" y="143958"/>
            <a:ext cx="3564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构建功能部件 </a:t>
            </a:r>
            <a:r>
              <a:rPr lang="en-US" altLang="zh-CN" sz="24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– </a:t>
            </a:r>
            <a:r>
              <a:rPr lang="en-US" altLang="zh-CN" sz="2400" dirty="0" smtClean="0">
                <a:solidFill>
                  <a:srgbClr val="C00000"/>
                </a:solidFill>
                <a:ea typeface="微软雅黑" panose="020B0503020204020204" pitchFamily="34" charset="-122"/>
              </a:rPr>
              <a:t>RF</a:t>
            </a:r>
            <a:endParaRPr lang="zh-CN" altLang="en-US" sz="2200" dirty="0">
              <a:solidFill>
                <a:srgbClr val="C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文本框 10"/>
          <p:cNvSpPr txBox="1"/>
          <p:nvPr/>
        </p:nvSpPr>
        <p:spPr>
          <a:xfrm>
            <a:off x="324214" y="720006"/>
            <a:ext cx="7128594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RF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包含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32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个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32bit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寄存器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en-US" altLang="zh-CN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1</a:t>
            </a:r>
            <a:r>
              <a:rPr lang="zh-CN" altLang="en-US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条指令最多有</a:t>
            </a:r>
            <a:r>
              <a:rPr lang="en-US" altLang="zh-CN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2</a:t>
            </a:r>
            <a:r>
              <a:rPr lang="zh-CN" altLang="en-US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个源寄存器</a:t>
            </a:r>
            <a:r>
              <a:rPr lang="en-US" altLang="zh-CN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(rs1</a:t>
            </a:r>
            <a:r>
              <a:rPr lang="zh-CN" altLang="en-US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、</a:t>
            </a:r>
            <a:r>
              <a:rPr lang="en-US" altLang="zh-CN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rs2)</a:t>
            </a:r>
            <a:r>
              <a:rPr lang="zh-CN" altLang="en-US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、</a:t>
            </a:r>
            <a:r>
              <a:rPr lang="en-US" altLang="zh-CN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1</a:t>
            </a:r>
            <a:r>
              <a:rPr lang="zh-CN" altLang="en-US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个目标寄存器</a:t>
            </a:r>
            <a:r>
              <a:rPr lang="en-US" altLang="zh-CN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(rd)</a:t>
            </a: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因此，</a:t>
            </a:r>
            <a:r>
              <a:rPr lang="en-US" altLang="zh-CN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RF</a:t>
            </a:r>
            <a:r>
              <a:rPr lang="zh-CN" altLang="en-US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需要</a:t>
            </a:r>
            <a:r>
              <a:rPr lang="en-US" altLang="zh-CN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3</a:t>
            </a:r>
            <a:r>
              <a:rPr lang="zh-CN" altLang="en-US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个“地址”端口、</a:t>
            </a:r>
            <a:r>
              <a:rPr lang="en-US" altLang="zh-CN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3</a:t>
            </a:r>
            <a:r>
              <a:rPr lang="zh-CN" altLang="en-US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个“数据”端口</a:t>
            </a:r>
            <a:endParaRPr lang="en-US" altLang="zh-CN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RF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的读写逻辑：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WE=0: rD1&lt;-REG[rR1]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，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 rD2&lt;-REG[rR2]</a:t>
            </a: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WE=1: REG[wR] &lt;- </a:t>
            </a:r>
            <a:r>
              <a:rPr lang="en-US" altLang="zh-CN" sz="2000" dirty="0" err="1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wD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6398188" y="2088120"/>
            <a:ext cx="2134710" cy="2062566"/>
            <a:chOff x="2772418" y="2329746"/>
            <a:chExt cx="2134710" cy="2062566"/>
          </a:xfrm>
        </p:grpSpPr>
        <p:sp>
          <p:nvSpPr>
            <p:cNvPr id="30" name="Rectangle 5"/>
            <p:cNvSpPr>
              <a:spLocks noChangeArrowheads="1"/>
            </p:cNvSpPr>
            <p:nvPr/>
          </p:nvSpPr>
          <p:spPr bwMode="auto">
            <a:xfrm>
              <a:off x="3354883" y="2448150"/>
              <a:ext cx="982812" cy="1657115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horz" wrap="none" anchor="ctr">
              <a:prstTxWarp prst="textNoShape">
                <a:avLst/>
              </a:prstTxWarp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endParaRPr>
            </a:p>
          </p:txBody>
        </p:sp>
        <p:sp>
          <p:nvSpPr>
            <p:cNvPr id="31" name="Line 7"/>
            <p:cNvSpPr>
              <a:spLocks noChangeShapeType="1"/>
            </p:cNvSpPr>
            <p:nvPr/>
          </p:nvSpPr>
          <p:spPr bwMode="auto">
            <a:xfrm>
              <a:off x="2785450" y="2661195"/>
              <a:ext cx="569433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2" name="Line 7"/>
            <p:cNvSpPr>
              <a:spLocks noChangeShapeType="1"/>
            </p:cNvSpPr>
            <p:nvPr/>
          </p:nvSpPr>
          <p:spPr bwMode="auto">
            <a:xfrm>
              <a:off x="4337695" y="2924044"/>
              <a:ext cx="569433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3" name="Line 37"/>
            <p:cNvSpPr>
              <a:spLocks noChangeShapeType="1"/>
            </p:cNvSpPr>
            <p:nvPr/>
          </p:nvSpPr>
          <p:spPr bwMode="auto">
            <a:xfrm flipH="1">
              <a:off x="3003285" y="2587193"/>
              <a:ext cx="118375" cy="14401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4" name="Line 37"/>
            <p:cNvSpPr>
              <a:spLocks noChangeShapeType="1"/>
            </p:cNvSpPr>
            <p:nvPr/>
          </p:nvSpPr>
          <p:spPr bwMode="auto">
            <a:xfrm flipH="1">
              <a:off x="4528799" y="2850042"/>
              <a:ext cx="118375" cy="14401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5" name="Text Box 14"/>
            <p:cNvSpPr txBox="1">
              <a:spLocks noChangeArrowheads="1"/>
            </p:cNvSpPr>
            <p:nvPr/>
          </p:nvSpPr>
          <p:spPr bwMode="auto">
            <a:xfrm>
              <a:off x="4492844" y="2592162"/>
              <a:ext cx="256480" cy="276999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kern="0" dirty="0">
                  <a:latin typeface="Arial" pitchFamily="34" charset="0"/>
                  <a:cs typeface="Arial" pitchFamily="34" charset="0"/>
                </a:rPr>
                <a:t>32</a:t>
              </a:r>
              <a:endParaRPr kumimoji="1" lang="en-US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6" name="Text Box 14"/>
            <p:cNvSpPr txBox="1">
              <a:spLocks noChangeArrowheads="1"/>
            </p:cNvSpPr>
            <p:nvPr/>
          </p:nvSpPr>
          <p:spPr bwMode="auto">
            <a:xfrm>
              <a:off x="3392014" y="2520156"/>
              <a:ext cx="371898" cy="276999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kern="0" noProof="0" dirty="0">
                  <a:latin typeface="Arial" pitchFamily="34" charset="0"/>
                  <a:cs typeface="Arial" pitchFamily="34" charset="0"/>
                </a:rPr>
                <a:t>rR1</a:t>
              </a:r>
              <a:endParaRPr kumimoji="1" lang="en-US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7" name="Text Box 14"/>
            <p:cNvSpPr txBox="1">
              <a:spLocks noChangeArrowheads="1"/>
            </p:cNvSpPr>
            <p:nvPr/>
          </p:nvSpPr>
          <p:spPr bwMode="auto">
            <a:xfrm>
              <a:off x="3914410" y="2783005"/>
              <a:ext cx="371898" cy="276999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kern="0" dirty="0">
                  <a:latin typeface="Arial" pitchFamily="34" charset="0"/>
                  <a:cs typeface="Arial" pitchFamily="34" charset="0"/>
                </a:rPr>
                <a:t>rD1</a:t>
              </a:r>
              <a:endParaRPr kumimoji="1" lang="en-US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8" name="Text Box 14"/>
            <p:cNvSpPr txBox="1">
              <a:spLocks noChangeArrowheads="1"/>
            </p:cNvSpPr>
            <p:nvPr/>
          </p:nvSpPr>
          <p:spPr bwMode="auto">
            <a:xfrm>
              <a:off x="3692400" y="4115313"/>
              <a:ext cx="307778" cy="276999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kern="0" dirty="0">
                  <a:latin typeface="Arial" pitchFamily="34" charset="0"/>
                  <a:cs typeface="Arial" pitchFamily="34" charset="0"/>
                </a:rPr>
                <a:t>RF</a:t>
              </a:r>
            </a:p>
          </p:txBody>
        </p:sp>
        <p:sp>
          <p:nvSpPr>
            <p:cNvPr id="39" name="Text Box 14"/>
            <p:cNvSpPr txBox="1">
              <a:spLocks noChangeArrowheads="1"/>
            </p:cNvSpPr>
            <p:nvPr/>
          </p:nvSpPr>
          <p:spPr bwMode="auto">
            <a:xfrm>
              <a:off x="3400319" y="2838324"/>
              <a:ext cx="371898" cy="276999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kern="0" dirty="0">
                  <a:latin typeface="Arial" pitchFamily="34" charset="0"/>
                  <a:cs typeface="Arial" pitchFamily="34" charset="0"/>
                </a:rPr>
                <a:t>rR2</a:t>
              </a:r>
              <a:endParaRPr kumimoji="1" lang="en-US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0" name="Text Box 14"/>
            <p:cNvSpPr txBox="1">
              <a:spLocks noChangeArrowheads="1"/>
            </p:cNvSpPr>
            <p:nvPr/>
          </p:nvSpPr>
          <p:spPr bwMode="auto">
            <a:xfrm>
              <a:off x="3441321" y="3762316"/>
              <a:ext cx="333425" cy="276999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kern="0" dirty="0">
                  <a:latin typeface="Arial" pitchFamily="34" charset="0"/>
                  <a:cs typeface="Arial" pitchFamily="34" charset="0"/>
                </a:rPr>
                <a:t>wD</a:t>
              </a:r>
              <a:endParaRPr kumimoji="1" lang="en-US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1" name="等腰三角形 40"/>
            <p:cNvSpPr/>
            <p:nvPr/>
          </p:nvSpPr>
          <p:spPr>
            <a:xfrm>
              <a:off x="4100358" y="3955591"/>
              <a:ext cx="185949" cy="143035"/>
            </a:xfrm>
            <a:prstGeom prst="triangl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horz" wrap="none" anchor="ctr">
              <a:prstTxWarp prst="textNoShape">
                <a:avLst/>
              </a:prstTxWarp>
            </a:bodyPr>
            <a:lstStyle/>
            <a:p>
              <a:pPr algn="ctr" defTabSz="457200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kumimoji="1" lang="zh-CN" altLang="en-US" ker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endParaRPr>
            </a:p>
          </p:txBody>
        </p:sp>
        <p:sp>
          <p:nvSpPr>
            <p:cNvPr id="42" name="Line 7"/>
            <p:cNvSpPr>
              <a:spLocks noChangeShapeType="1"/>
            </p:cNvSpPr>
            <p:nvPr/>
          </p:nvSpPr>
          <p:spPr bwMode="auto">
            <a:xfrm>
              <a:off x="2774181" y="3907347"/>
              <a:ext cx="569433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3" name="Line 37"/>
            <p:cNvSpPr>
              <a:spLocks noChangeShapeType="1"/>
            </p:cNvSpPr>
            <p:nvPr/>
          </p:nvSpPr>
          <p:spPr bwMode="auto">
            <a:xfrm flipH="1">
              <a:off x="2992016" y="3833345"/>
              <a:ext cx="118375" cy="14401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4" name="Text Box 14"/>
            <p:cNvSpPr txBox="1">
              <a:spLocks noChangeArrowheads="1"/>
            </p:cNvSpPr>
            <p:nvPr/>
          </p:nvSpPr>
          <p:spPr bwMode="auto">
            <a:xfrm>
              <a:off x="2782466" y="3643085"/>
              <a:ext cx="256480" cy="276999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kern="0" dirty="0">
                  <a:latin typeface="Arial" pitchFamily="34" charset="0"/>
                  <a:cs typeface="Arial" pitchFamily="34" charset="0"/>
                </a:rPr>
                <a:t>32</a:t>
              </a:r>
              <a:endParaRPr kumimoji="1" lang="en-US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5" name="Line 7"/>
            <p:cNvSpPr>
              <a:spLocks noChangeShapeType="1"/>
            </p:cNvSpPr>
            <p:nvPr/>
          </p:nvSpPr>
          <p:spPr bwMode="auto">
            <a:xfrm>
              <a:off x="2772418" y="2981359"/>
              <a:ext cx="569433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6" name="Text Box 14"/>
            <p:cNvSpPr txBox="1">
              <a:spLocks noChangeArrowheads="1"/>
            </p:cNvSpPr>
            <p:nvPr/>
          </p:nvSpPr>
          <p:spPr bwMode="auto">
            <a:xfrm>
              <a:off x="3908942" y="3456234"/>
              <a:ext cx="371898" cy="276999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kern="0" dirty="0">
                  <a:latin typeface="Arial" pitchFamily="34" charset="0"/>
                  <a:cs typeface="Arial" pitchFamily="34" charset="0"/>
                </a:rPr>
                <a:t>rD2</a:t>
              </a:r>
              <a:endParaRPr kumimoji="1" lang="en-US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7" name="Text Box 14"/>
            <p:cNvSpPr txBox="1">
              <a:spLocks noChangeArrowheads="1"/>
            </p:cNvSpPr>
            <p:nvPr/>
          </p:nvSpPr>
          <p:spPr bwMode="auto">
            <a:xfrm>
              <a:off x="3419555" y="3158162"/>
              <a:ext cx="333425" cy="276999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kern="0" dirty="0">
                  <a:latin typeface="Arial" pitchFamily="34" charset="0"/>
                  <a:cs typeface="Arial" pitchFamily="34" charset="0"/>
                </a:rPr>
                <a:t>wR</a:t>
              </a:r>
              <a:endParaRPr kumimoji="1" lang="en-US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8" name="Line 7"/>
            <p:cNvSpPr>
              <a:spLocks noChangeShapeType="1"/>
            </p:cNvSpPr>
            <p:nvPr/>
          </p:nvSpPr>
          <p:spPr bwMode="auto">
            <a:xfrm>
              <a:off x="2772418" y="3301197"/>
              <a:ext cx="569433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9" name="Text Box 14"/>
            <p:cNvSpPr txBox="1">
              <a:spLocks noChangeArrowheads="1"/>
            </p:cNvSpPr>
            <p:nvPr/>
          </p:nvSpPr>
          <p:spPr bwMode="auto">
            <a:xfrm>
              <a:off x="3400318" y="3468929"/>
              <a:ext cx="371898" cy="276999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kern="0" noProof="0" dirty="0">
                  <a:latin typeface="Arial" pitchFamily="34" charset="0"/>
                  <a:cs typeface="Arial" pitchFamily="34" charset="0"/>
                </a:rPr>
                <a:t>WE</a:t>
              </a:r>
              <a:endParaRPr kumimoji="1" lang="en-US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0" name="Line 7"/>
            <p:cNvSpPr>
              <a:spLocks noChangeShapeType="1"/>
            </p:cNvSpPr>
            <p:nvPr/>
          </p:nvSpPr>
          <p:spPr bwMode="auto">
            <a:xfrm>
              <a:off x="2772418" y="3611964"/>
              <a:ext cx="569433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1" name="Line 7"/>
            <p:cNvSpPr>
              <a:spLocks noChangeShapeType="1"/>
            </p:cNvSpPr>
            <p:nvPr/>
          </p:nvSpPr>
          <p:spPr bwMode="auto">
            <a:xfrm>
              <a:off x="4337695" y="3594733"/>
              <a:ext cx="569433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2" name="Line 37"/>
            <p:cNvSpPr>
              <a:spLocks noChangeShapeType="1"/>
            </p:cNvSpPr>
            <p:nvPr/>
          </p:nvSpPr>
          <p:spPr bwMode="auto">
            <a:xfrm flipH="1">
              <a:off x="4528799" y="3520731"/>
              <a:ext cx="118375" cy="14401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3" name="Text Box 14"/>
            <p:cNvSpPr txBox="1">
              <a:spLocks noChangeArrowheads="1"/>
            </p:cNvSpPr>
            <p:nvPr/>
          </p:nvSpPr>
          <p:spPr bwMode="auto">
            <a:xfrm>
              <a:off x="4492844" y="3262851"/>
              <a:ext cx="256480" cy="276999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kern="0" dirty="0">
                  <a:latin typeface="Arial" pitchFamily="34" charset="0"/>
                  <a:cs typeface="Arial" pitchFamily="34" charset="0"/>
                </a:rPr>
                <a:t>32</a:t>
              </a:r>
              <a:endParaRPr kumimoji="1" lang="en-US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4" name="Line 37"/>
            <p:cNvSpPr>
              <a:spLocks noChangeShapeType="1"/>
            </p:cNvSpPr>
            <p:nvPr/>
          </p:nvSpPr>
          <p:spPr bwMode="auto">
            <a:xfrm flipH="1">
              <a:off x="3014073" y="2912000"/>
              <a:ext cx="118375" cy="14401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5" name="Line 37"/>
            <p:cNvSpPr>
              <a:spLocks noChangeShapeType="1"/>
            </p:cNvSpPr>
            <p:nvPr/>
          </p:nvSpPr>
          <p:spPr bwMode="auto">
            <a:xfrm flipH="1">
              <a:off x="3014073" y="3228498"/>
              <a:ext cx="118375" cy="14401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6" name="Text Box 14"/>
            <p:cNvSpPr txBox="1">
              <a:spLocks noChangeArrowheads="1"/>
            </p:cNvSpPr>
            <p:nvPr/>
          </p:nvSpPr>
          <p:spPr bwMode="auto">
            <a:xfrm>
              <a:off x="2994777" y="2329746"/>
              <a:ext cx="128240" cy="276999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" pitchFamily="34" charset="0"/>
                  <a:cs typeface="Arial" pitchFamily="34" charset="0"/>
                </a:rPr>
                <a:t>5</a:t>
              </a:r>
            </a:p>
          </p:txBody>
        </p:sp>
        <p:sp>
          <p:nvSpPr>
            <p:cNvPr id="57" name="Text Box 14"/>
            <p:cNvSpPr txBox="1">
              <a:spLocks noChangeArrowheads="1"/>
            </p:cNvSpPr>
            <p:nvPr/>
          </p:nvSpPr>
          <p:spPr bwMode="auto">
            <a:xfrm>
              <a:off x="2988436" y="2715385"/>
              <a:ext cx="128240" cy="276999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" pitchFamily="34" charset="0"/>
                  <a:cs typeface="Arial" pitchFamily="34" charset="0"/>
                </a:rPr>
                <a:t>5</a:t>
              </a:r>
            </a:p>
          </p:txBody>
        </p:sp>
        <p:sp>
          <p:nvSpPr>
            <p:cNvPr id="58" name="Text Box 14"/>
            <p:cNvSpPr txBox="1">
              <a:spLocks noChangeArrowheads="1"/>
            </p:cNvSpPr>
            <p:nvPr/>
          </p:nvSpPr>
          <p:spPr bwMode="auto">
            <a:xfrm>
              <a:off x="2978388" y="3044294"/>
              <a:ext cx="128240" cy="276999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" pitchFamily="34" charset="0"/>
                  <a:cs typeface="Arial" pitchFamily="34" charset="0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3723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6" name="TextBox 10"/>
          <p:cNvSpPr txBox="1"/>
          <p:nvPr/>
        </p:nvSpPr>
        <p:spPr>
          <a:xfrm>
            <a:off x="288210" y="143958"/>
            <a:ext cx="3996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构建功能部件 </a:t>
            </a:r>
            <a:r>
              <a:rPr lang="en-US" altLang="zh-CN" sz="24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– </a:t>
            </a:r>
            <a:r>
              <a:rPr lang="en-US" altLang="zh-CN" sz="2400" dirty="0" smtClean="0">
                <a:solidFill>
                  <a:srgbClr val="C00000"/>
                </a:solidFill>
                <a:ea typeface="微软雅黑" panose="020B0503020204020204" pitchFamily="34" charset="-122"/>
              </a:rPr>
              <a:t>SEXT</a:t>
            </a:r>
            <a:endParaRPr lang="zh-CN" altLang="en-US" sz="2200" dirty="0">
              <a:solidFill>
                <a:srgbClr val="C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59" name="文本框 10"/>
          <p:cNvSpPr txBox="1"/>
          <p:nvPr/>
        </p:nvSpPr>
        <p:spPr>
          <a:xfrm>
            <a:off x="324214" y="720006"/>
            <a:ext cx="5328444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SEXT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是符号扩展部件：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输入：指令中的立即数 </a:t>
            </a:r>
            <a:r>
              <a:rPr lang="en-US" altLang="zh-CN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(12bit</a:t>
            </a:r>
            <a:r>
              <a:rPr lang="zh-CN" altLang="en-US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或</a:t>
            </a:r>
            <a:r>
              <a:rPr lang="en-US" altLang="zh-CN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20bit)</a:t>
            </a:r>
            <a:endParaRPr lang="en-US" altLang="zh-CN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输出：符号扩展之后的立即数 </a:t>
            </a:r>
            <a:r>
              <a:rPr lang="en-US" altLang="zh-CN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(32bit)</a:t>
            </a:r>
            <a:endParaRPr lang="en-US" altLang="zh-CN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要点：根据指令中立即数的格式进行扩展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710177" y="2439138"/>
            <a:ext cx="7789627" cy="2291946"/>
            <a:chOff x="710177" y="2439138"/>
            <a:chExt cx="7789627" cy="2291946"/>
          </a:xfrm>
        </p:grpSpPr>
        <p:grpSp>
          <p:nvGrpSpPr>
            <p:cNvPr id="61" name="组合 60">
              <a:extLst>
                <a:ext uri="{FF2B5EF4-FFF2-40B4-BE49-F238E27FC236}">
                  <a16:creationId xmlns="" xmlns:a16="http://schemas.microsoft.com/office/drawing/2014/main" id="{C447D686-8B80-46E4-96FC-349530F1C777}"/>
                </a:ext>
              </a:extLst>
            </p:cNvPr>
            <p:cNvGrpSpPr/>
            <p:nvPr/>
          </p:nvGrpSpPr>
          <p:grpSpPr>
            <a:xfrm>
              <a:off x="780153" y="2724912"/>
              <a:ext cx="7551465" cy="370458"/>
              <a:chOff x="1050711" y="2951313"/>
              <a:chExt cx="7469297" cy="504056"/>
            </a:xfrm>
          </p:grpSpPr>
          <p:sp>
            <p:nvSpPr>
              <p:cNvPr id="97" name="Rectangle 4">
                <a:extLst>
                  <a:ext uri="{FF2B5EF4-FFF2-40B4-BE49-F238E27FC236}">
                    <a16:creationId xmlns="" xmlns:a16="http://schemas.microsoft.com/office/drawing/2014/main" id="{97F67206-277E-41BD-B77E-888FF4CF57B8}"/>
                  </a:ext>
                </a:extLst>
              </p:cNvPr>
              <p:cNvSpPr/>
              <p:nvPr/>
            </p:nvSpPr>
            <p:spPr bwMode="auto">
              <a:xfrm>
                <a:off x="1607240" y="2951313"/>
                <a:ext cx="2304256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imm[11:0]</a:t>
                </a:r>
              </a:p>
            </p:txBody>
          </p:sp>
          <p:sp>
            <p:nvSpPr>
              <p:cNvPr id="98" name="Rectangle 6">
                <a:extLst>
                  <a:ext uri="{FF2B5EF4-FFF2-40B4-BE49-F238E27FC236}">
                    <a16:creationId xmlns="" xmlns:a16="http://schemas.microsoft.com/office/drawing/2014/main" id="{B0B1E3E1-1454-4472-9B40-28110AAB04CE}"/>
                  </a:ext>
                </a:extLst>
              </p:cNvPr>
              <p:cNvSpPr/>
              <p:nvPr/>
            </p:nvSpPr>
            <p:spPr bwMode="auto">
              <a:xfrm>
                <a:off x="3911496" y="2951313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rs1</a:t>
                </a:r>
              </a:p>
            </p:txBody>
          </p:sp>
          <p:sp>
            <p:nvSpPr>
              <p:cNvPr id="99" name="Rectangle 7">
                <a:extLst>
                  <a:ext uri="{FF2B5EF4-FFF2-40B4-BE49-F238E27FC236}">
                    <a16:creationId xmlns="" xmlns:a16="http://schemas.microsoft.com/office/drawing/2014/main" id="{345AA5F4-4B95-4808-B3EC-430E8D204901}"/>
                  </a:ext>
                </a:extLst>
              </p:cNvPr>
              <p:cNvSpPr/>
              <p:nvPr/>
            </p:nvSpPr>
            <p:spPr bwMode="auto">
              <a:xfrm>
                <a:off x="5063624" y="2951313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funct3</a:t>
                </a:r>
              </a:p>
            </p:txBody>
          </p:sp>
          <p:sp>
            <p:nvSpPr>
              <p:cNvPr id="100" name="Rectangle 8">
                <a:extLst>
                  <a:ext uri="{FF2B5EF4-FFF2-40B4-BE49-F238E27FC236}">
                    <a16:creationId xmlns="" xmlns:a16="http://schemas.microsoft.com/office/drawing/2014/main" id="{A82FE964-F13E-403B-869A-61CBE56A7562}"/>
                  </a:ext>
                </a:extLst>
              </p:cNvPr>
              <p:cNvSpPr/>
              <p:nvPr/>
            </p:nvSpPr>
            <p:spPr bwMode="auto">
              <a:xfrm>
                <a:off x="6215752" y="2951313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rd</a:t>
                </a:r>
              </a:p>
            </p:txBody>
          </p:sp>
          <p:sp>
            <p:nvSpPr>
              <p:cNvPr id="101" name="Rectangle 9">
                <a:extLst>
                  <a:ext uri="{FF2B5EF4-FFF2-40B4-BE49-F238E27FC236}">
                    <a16:creationId xmlns="" xmlns:a16="http://schemas.microsoft.com/office/drawing/2014/main" id="{7F7B2076-215E-4B5D-B398-72E468EADD59}"/>
                  </a:ext>
                </a:extLst>
              </p:cNvPr>
              <p:cNvSpPr/>
              <p:nvPr/>
            </p:nvSpPr>
            <p:spPr bwMode="auto">
              <a:xfrm>
                <a:off x="7367880" y="2951313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opcode</a:t>
                </a:r>
              </a:p>
            </p:txBody>
          </p:sp>
          <p:sp>
            <p:nvSpPr>
              <p:cNvPr id="102" name="TextBox 23">
                <a:extLst>
                  <a:ext uri="{FF2B5EF4-FFF2-40B4-BE49-F238E27FC236}">
                    <a16:creationId xmlns="" xmlns:a16="http://schemas.microsoft.com/office/drawing/2014/main" id="{092037AA-CCDE-41E3-9AA1-5CBF35900279}"/>
                  </a:ext>
                </a:extLst>
              </p:cNvPr>
              <p:cNvSpPr txBox="1"/>
              <p:nvPr/>
            </p:nvSpPr>
            <p:spPr>
              <a:xfrm>
                <a:off x="1050711" y="3004141"/>
                <a:ext cx="477570" cy="4334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7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 </a:t>
                </a:r>
                <a:r>
                  <a:rPr lang="zh-CN" altLang="en-US" sz="147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型</a:t>
                </a:r>
                <a:endParaRPr lang="en-US" sz="147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63" name="组合 62">
              <a:extLst>
                <a:ext uri="{FF2B5EF4-FFF2-40B4-BE49-F238E27FC236}">
                  <a16:creationId xmlns="" xmlns:a16="http://schemas.microsoft.com/office/drawing/2014/main" id="{B0681021-832F-43E2-BE41-A8691B934FC0}"/>
                </a:ext>
              </a:extLst>
            </p:cNvPr>
            <p:cNvGrpSpPr/>
            <p:nvPr/>
          </p:nvGrpSpPr>
          <p:grpSpPr>
            <a:xfrm>
              <a:off x="710177" y="3948571"/>
              <a:ext cx="7621440" cy="371378"/>
              <a:chOff x="981497" y="5414970"/>
              <a:chExt cx="7538511" cy="505308"/>
            </a:xfrm>
          </p:grpSpPr>
          <p:sp>
            <p:nvSpPr>
              <p:cNvPr id="86" name="Rectangle 21">
                <a:extLst>
                  <a:ext uri="{FF2B5EF4-FFF2-40B4-BE49-F238E27FC236}">
                    <a16:creationId xmlns="" xmlns:a16="http://schemas.microsoft.com/office/drawing/2014/main" id="{6B474131-8D2B-4B44-A97F-F0630D57A5D3}"/>
                  </a:ext>
                </a:extLst>
              </p:cNvPr>
              <p:cNvSpPr/>
              <p:nvPr/>
            </p:nvSpPr>
            <p:spPr bwMode="auto">
              <a:xfrm>
                <a:off x="1607240" y="5414970"/>
                <a:ext cx="4608512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67204" tIns="33602" rIns="67204" bIns="33602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altLang="zh-CN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imm[31:12]</a:t>
                </a:r>
                <a:endParaRPr lang="en-US" sz="1470" dirty="0">
                  <a:solidFill>
                    <a:schemeClr val="tx1"/>
                  </a:solidFill>
                  <a:latin typeface="Times New Roman" panose="02020603050405020304" pitchFamily="18" charset="0"/>
                  <a:ea typeface="宋体" pitchFamily="2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87" name="TextBox 24">
                <a:extLst>
                  <a:ext uri="{FF2B5EF4-FFF2-40B4-BE49-F238E27FC236}">
                    <a16:creationId xmlns="" xmlns:a16="http://schemas.microsoft.com/office/drawing/2014/main" id="{863D44A3-83FC-4E9A-B4BC-8E57D3A26848}"/>
                  </a:ext>
                </a:extLst>
              </p:cNvPr>
              <p:cNvSpPr txBox="1"/>
              <p:nvPr/>
            </p:nvSpPr>
            <p:spPr>
              <a:xfrm>
                <a:off x="981497" y="5443898"/>
                <a:ext cx="550507" cy="4334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7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 </a:t>
                </a:r>
                <a:r>
                  <a:rPr lang="zh-CN" altLang="en-US" sz="147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型</a:t>
                </a:r>
                <a:endParaRPr lang="en-US" sz="147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8" name="Rectangle 8">
                <a:extLst>
                  <a:ext uri="{FF2B5EF4-FFF2-40B4-BE49-F238E27FC236}">
                    <a16:creationId xmlns="" xmlns:a16="http://schemas.microsoft.com/office/drawing/2014/main" id="{81A6EAD1-1763-492C-AF71-44B23E746999}"/>
                  </a:ext>
                </a:extLst>
              </p:cNvPr>
              <p:cNvSpPr/>
              <p:nvPr/>
            </p:nvSpPr>
            <p:spPr bwMode="auto">
              <a:xfrm>
                <a:off x="6215752" y="5416222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rd</a:t>
                </a:r>
              </a:p>
            </p:txBody>
          </p:sp>
          <p:sp>
            <p:nvSpPr>
              <p:cNvPr id="89" name="Rectangle 9">
                <a:extLst>
                  <a:ext uri="{FF2B5EF4-FFF2-40B4-BE49-F238E27FC236}">
                    <a16:creationId xmlns="" xmlns:a16="http://schemas.microsoft.com/office/drawing/2014/main" id="{EA9D0E53-B34F-4D67-8AB5-CD1A94580F35}"/>
                  </a:ext>
                </a:extLst>
              </p:cNvPr>
              <p:cNvSpPr/>
              <p:nvPr/>
            </p:nvSpPr>
            <p:spPr bwMode="auto">
              <a:xfrm>
                <a:off x="7367880" y="5416222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opcode</a:t>
                </a:r>
              </a:p>
            </p:txBody>
          </p:sp>
        </p:grpSp>
        <p:grpSp>
          <p:nvGrpSpPr>
            <p:cNvPr id="64" name="组合 63">
              <a:extLst>
                <a:ext uri="{FF2B5EF4-FFF2-40B4-BE49-F238E27FC236}">
                  <a16:creationId xmlns="" xmlns:a16="http://schemas.microsoft.com/office/drawing/2014/main" id="{6EFD88E3-C645-4600-8B03-B92C6A3763A6}"/>
                </a:ext>
              </a:extLst>
            </p:cNvPr>
            <p:cNvGrpSpPr/>
            <p:nvPr/>
          </p:nvGrpSpPr>
          <p:grpSpPr>
            <a:xfrm>
              <a:off x="739581" y="3136147"/>
              <a:ext cx="7593140" cy="370458"/>
              <a:chOff x="1019748" y="3565412"/>
              <a:chExt cx="7510519" cy="504056"/>
            </a:xfrm>
          </p:grpSpPr>
          <p:sp>
            <p:nvSpPr>
              <p:cNvPr id="79" name="Rectangle 4">
                <a:extLst>
                  <a:ext uri="{FF2B5EF4-FFF2-40B4-BE49-F238E27FC236}">
                    <a16:creationId xmlns="" xmlns:a16="http://schemas.microsoft.com/office/drawing/2014/main" id="{14FEAFF5-6593-4696-89DC-B6B3CDFD3E16}"/>
                  </a:ext>
                </a:extLst>
              </p:cNvPr>
              <p:cNvSpPr/>
              <p:nvPr/>
            </p:nvSpPr>
            <p:spPr bwMode="auto">
              <a:xfrm>
                <a:off x="1617499" y="3565412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imm[11:5]</a:t>
                </a:r>
              </a:p>
            </p:txBody>
          </p:sp>
          <p:sp>
            <p:nvSpPr>
              <p:cNvPr id="80" name="Rectangle 5">
                <a:extLst>
                  <a:ext uri="{FF2B5EF4-FFF2-40B4-BE49-F238E27FC236}">
                    <a16:creationId xmlns="" xmlns:a16="http://schemas.microsoft.com/office/drawing/2014/main" id="{AB4FC461-0005-47E7-A7E1-5C5CFE6BB782}"/>
                  </a:ext>
                </a:extLst>
              </p:cNvPr>
              <p:cNvSpPr/>
              <p:nvPr/>
            </p:nvSpPr>
            <p:spPr bwMode="auto">
              <a:xfrm>
                <a:off x="2769627" y="3565412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rs2</a:t>
                </a:r>
              </a:p>
            </p:txBody>
          </p:sp>
          <p:sp>
            <p:nvSpPr>
              <p:cNvPr id="81" name="Rectangle 6">
                <a:extLst>
                  <a:ext uri="{FF2B5EF4-FFF2-40B4-BE49-F238E27FC236}">
                    <a16:creationId xmlns="" xmlns:a16="http://schemas.microsoft.com/office/drawing/2014/main" id="{065C7416-CC3B-4EA1-A135-38316BD94623}"/>
                  </a:ext>
                </a:extLst>
              </p:cNvPr>
              <p:cNvSpPr/>
              <p:nvPr/>
            </p:nvSpPr>
            <p:spPr bwMode="auto">
              <a:xfrm>
                <a:off x="3921755" y="3565412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rs1</a:t>
                </a:r>
              </a:p>
            </p:txBody>
          </p:sp>
          <p:sp>
            <p:nvSpPr>
              <p:cNvPr id="82" name="Rectangle 7">
                <a:extLst>
                  <a:ext uri="{FF2B5EF4-FFF2-40B4-BE49-F238E27FC236}">
                    <a16:creationId xmlns="" xmlns:a16="http://schemas.microsoft.com/office/drawing/2014/main" id="{5A702EBD-5A6C-45E7-B663-88095069D714}"/>
                  </a:ext>
                </a:extLst>
              </p:cNvPr>
              <p:cNvSpPr/>
              <p:nvPr/>
            </p:nvSpPr>
            <p:spPr bwMode="auto">
              <a:xfrm>
                <a:off x="5073883" y="3565412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1470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funct3</a:t>
                </a:r>
                <a:endParaRPr lang="en-US" sz="1470" dirty="0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ea typeface="宋体" pitchFamily="2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83" name="Rectangle 8">
                <a:extLst>
                  <a:ext uri="{FF2B5EF4-FFF2-40B4-BE49-F238E27FC236}">
                    <a16:creationId xmlns="" xmlns:a16="http://schemas.microsoft.com/office/drawing/2014/main" id="{C75317B0-8D85-4621-86F7-032622F0BEBF}"/>
                  </a:ext>
                </a:extLst>
              </p:cNvPr>
              <p:cNvSpPr/>
              <p:nvPr/>
            </p:nvSpPr>
            <p:spPr bwMode="auto">
              <a:xfrm>
                <a:off x="6226011" y="3565412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imm[4:0]</a:t>
                </a:r>
              </a:p>
            </p:txBody>
          </p:sp>
          <p:sp>
            <p:nvSpPr>
              <p:cNvPr id="84" name="Rectangle 9">
                <a:extLst>
                  <a:ext uri="{FF2B5EF4-FFF2-40B4-BE49-F238E27FC236}">
                    <a16:creationId xmlns="" xmlns:a16="http://schemas.microsoft.com/office/drawing/2014/main" id="{9AE11E6F-284E-4364-B446-95F19CC7F08A}"/>
                  </a:ext>
                </a:extLst>
              </p:cNvPr>
              <p:cNvSpPr/>
              <p:nvPr/>
            </p:nvSpPr>
            <p:spPr bwMode="auto">
              <a:xfrm>
                <a:off x="7378139" y="3565412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opcode</a:t>
                </a:r>
              </a:p>
            </p:txBody>
          </p:sp>
          <p:sp>
            <p:nvSpPr>
              <p:cNvPr id="85" name="TextBox 23">
                <a:extLst>
                  <a:ext uri="{FF2B5EF4-FFF2-40B4-BE49-F238E27FC236}">
                    <a16:creationId xmlns="" xmlns:a16="http://schemas.microsoft.com/office/drawing/2014/main" id="{3FBBF2D4-09D3-4924-B692-94466D39B998}"/>
                  </a:ext>
                </a:extLst>
              </p:cNvPr>
              <p:cNvSpPr txBox="1"/>
              <p:nvPr/>
            </p:nvSpPr>
            <p:spPr>
              <a:xfrm>
                <a:off x="1019748" y="3620675"/>
                <a:ext cx="518796" cy="4334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7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 </a:t>
                </a:r>
                <a:r>
                  <a:rPr lang="zh-CN" altLang="en-US" sz="147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型</a:t>
                </a:r>
                <a:endParaRPr lang="en-US" sz="147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65" name="组合 64">
              <a:extLst>
                <a:ext uri="{FF2B5EF4-FFF2-40B4-BE49-F238E27FC236}">
                  <a16:creationId xmlns="" xmlns:a16="http://schemas.microsoft.com/office/drawing/2014/main" id="{9ABD35A5-D50C-4D86-81E2-7B436F25612C}"/>
                </a:ext>
              </a:extLst>
            </p:cNvPr>
            <p:cNvGrpSpPr/>
            <p:nvPr/>
          </p:nvGrpSpPr>
          <p:grpSpPr>
            <a:xfrm>
              <a:off x="722332" y="3540943"/>
              <a:ext cx="7609289" cy="370458"/>
              <a:chOff x="993515" y="4179511"/>
              <a:chExt cx="7526493" cy="504056"/>
            </a:xfrm>
          </p:grpSpPr>
          <p:sp>
            <p:nvSpPr>
              <p:cNvPr id="72" name="Rectangle 4">
                <a:extLst>
                  <a:ext uri="{FF2B5EF4-FFF2-40B4-BE49-F238E27FC236}">
                    <a16:creationId xmlns="" xmlns:a16="http://schemas.microsoft.com/office/drawing/2014/main" id="{F3635469-F9F6-42EC-85B4-3819E79B1713}"/>
                  </a:ext>
                </a:extLst>
              </p:cNvPr>
              <p:cNvSpPr/>
              <p:nvPr/>
            </p:nvSpPr>
            <p:spPr bwMode="auto">
              <a:xfrm>
                <a:off x="1607240" y="4179511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altLang="zh-CN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i</a:t>
                </a:r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mm[12|10:5]</a:t>
                </a:r>
              </a:p>
            </p:txBody>
          </p:sp>
          <p:sp>
            <p:nvSpPr>
              <p:cNvPr id="73" name="Rectangle 5">
                <a:extLst>
                  <a:ext uri="{FF2B5EF4-FFF2-40B4-BE49-F238E27FC236}">
                    <a16:creationId xmlns="" xmlns:a16="http://schemas.microsoft.com/office/drawing/2014/main" id="{0FC4B31F-DB0E-4160-95E2-60E114A18435}"/>
                  </a:ext>
                </a:extLst>
              </p:cNvPr>
              <p:cNvSpPr/>
              <p:nvPr/>
            </p:nvSpPr>
            <p:spPr bwMode="auto">
              <a:xfrm>
                <a:off x="2759368" y="4179511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rs2</a:t>
                </a:r>
              </a:p>
            </p:txBody>
          </p:sp>
          <p:sp>
            <p:nvSpPr>
              <p:cNvPr id="74" name="Rectangle 6">
                <a:extLst>
                  <a:ext uri="{FF2B5EF4-FFF2-40B4-BE49-F238E27FC236}">
                    <a16:creationId xmlns="" xmlns:a16="http://schemas.microsoft.com/office/drawing/2014/main" id="{97E4B015-66BD-4AF0-B9CC-B54C18A9B743}"/>
                  </a:ext>
                </a:extLst>
              </p:cNvPr>
              <p:cNvSpPr/>
              <p:nvPr/>
            </p:nvSpPr>
            <p:spPr bwMode="auto">
              <a:xfrm>
                <a:off x="3911496" y="4179511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rs1</a:t>
                </a:r>
              </a:p>
            </p:txBody>
          </p:sp>
          <p:sp>
            <p:nvSpPr>
              <p:cNvPr id="75" name="Rectangle 7">
                <a:extLst>
                  <a:ext uri="{FF2B5EF4-FFF2-40B4-BE49-F238E27FC236}">
                    <a16:creationId xmlns="" xmlns:a16="http://schemas.microsoft.com/office/drawing/2014/main" id="{DB6215C0-9BC1-401F-8B30-480F400155F3}"/>
                  </a:ext>
                </a:extLst>
              </p:cNvPr>
              <p:cNvSpPr/>
              <p:nvPr/>
            </p:nvSpPr>
            <p:spPr bwMode="auto">
              <a:xfrm>
                <a:off x="5063624" y="4179511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1470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funct3</a:t>
                </a:r>
                <a:endParaRPr lang="en-US" sz="1470" dirty="0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ea typeface="宋体" pitchFamily="2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76" name="Rectangle 8">
                <a:extLst>
                  <a:ext uri="{FF2B5EF4-FFF2-40B4-BE49-F238E27FC236}">
                    <a16:creationId xmlns="" xmlns:a16="http://schemas.microsoft.com/office/drawing/2014/main" id="{CFE992EF-DF78-42CB-AFB4-0A49EEA1BB73}"/>
                  </a:ext>
                </a:extLst>
              </p:cNvPr>
              <p:cNvSpPr/>
              <p:nvPr/>
            </p:nvSpPr>
            <p:spPr bwMode="auto">
              <a:xfrm>
                <a:off x="6215752" y="4179511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imm[4:1|11]</a:t>
                </a:r>
              </a:p>
            </p:txBody>
          </p:sp>
          <p:sp>
            <p:nvSpPr>
              <p:cNvPr id="77" name="Rectangle 9">
                <a:extLst>
                  <a:ext uri="{FF2B5EF4-FFF2-40B4-BE49-F238E27FC236}">
                    <a16:creationId xmlns="" xmlns:a16="http://schemas.microsoft.com/office/drawing/2014/main" id="{A820DB7B-7FC3-4DEE-8FBA-DC9E1D5B0843}"/>
                  </a:ext>
                </a:extLst>
              </p:cNvPr>
              <p:cNvSpPr/>
              <p:nvPr/>
            </p:nvSpPr>
            <p:spPr bwMode="auto">
              <a:xfrm>
                <a:off x="7367880" y="4179511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opcode</a:t>
                </a:r>
              </a:p>
            </p:txBody>
          </p:sp>
          <p:sp>
            <p:nvSpPr>
              <p:cNvPr id="78" name="TextBox 23">
                <a:extLst>
                  <a:ext uri="{FF2B5EF4-FFF2-40B4-BE49-F238E27FC236}">
                    <a16:creationId xmlns="" xmlns:a16="http://schemas.microsoft.com/office/drawing/2014/main" id="{90BE328C-3EDA-4EE9-B654-0B9838F7C6A8}"/>
                  </a:ext>
                </a:extLst>
              </p:cNvPr>
              <p:cNvSpPr txBox="1"/>
              <p:nvPr/>
            </p:nvSpPr>
            <p:spPr>
              <a:xfrm>
                <a:off x="993515" y="4233381"/>
                <a:ext cx="539408" cy="4334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7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 </a:t>
                </a:r>
                <a:r>
                  <a:rPr lang="zh-CN" altLang="en-US" sz="147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型</a:t>
                </a:r>
                <a:endParaRPr lang="en-US" sz="147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66" name="组合 65">
              <a:extLst>
                <a:ext uri="{FF2B5EF4-FFF2-40B4-BE49-F238E27FC236}">
                  <a16:creationId xmlns="" xmlns:a16="http://schemas.microsoft.com/office/drawing/2014/main" id="{3F745399-565C-4FBB-B835-A2E2FBAC2A73}"/>
                </a:ext>
              </a:extLst>
            </p:cNvPr>
            <p:cNvGrpSpPr/>
            <p:nvPr/>
          </p:nvGrpSpPr>
          <p:grpSpPr>
            <a:xfrm>
              <a:off x="775193" y="4359706"/>
              <a:ext cx="7556427" cy="371378"/>
              <a:chOff x="1045805" y="4786263"/>
              <a:chExt cx="7474203" cy="505308"/>
            </a:xfrm>
          </p:grpSpPr>
          <p:sp>
            <p:nvSpPr>
              <p:cNvPr id="68" name="Rectangle 21">
                <a:extLst>
                  <a:ext uri="{FF2B5EF4-FFF2-40B4-BE49-F238E27FC236}">
                    <a16:creationId xmlns="" xmlns:a16="http://schemas.microsoft.com/office/drawing/2014/main" id="{EF636E4E-D924-4F5F-AD6F-A69C4806D9A0}"/>
                  </a:ext>
                </a:extLst>
              </p:cNvPr>
              <p:cNvSpPr/>
              <p:nvPr/>
            </p:nvSpPr>
            <p:spPr bwMode="auto">
              <a:xfrm>
                <a:off x="1607240" y="4786263"/>
                <a:ext cx="4608512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67204" tIns="33602" rIns="67204" bIns="33602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altLang="zh-CN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imm[20|10:1|11|19:12]</a:t>
                </a:r>
                <a:endParaRPr lang="en-US" sz="1470" dirty="0">
                  <a:solidFill>
                    <a:schemeClr val="tx1"/>
                  </a:solidFill>
                  <a:latin typeface="Times New Roman" panose="02020603050405020304" pitchFamily="18" charset="0"/>
                  <a:ea typeface="宋体" pitchFamily="2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9" name="TextBox 24">
                <a:extLst>
                  <a:ext uri="{FF2B5EF4-FFF2-40B4-BE49-F238E27FC236}">
                    <a16:creationId xmlns="" xmlns:a16="http://schemas.microsoft.com/office/drawing/2014/main" id="{22BE6AF6-E1C5-4598-BB26-E78F83C9EB41}"/>
                  </a:ext>
                </a:extLst>
              </p:cNvPr>
              <p:cNvSpPr txBox="1"/>
              <p:nvPr/>
            </p:nvSpPr>
            <p:spPr>
              <a:xfrm>
                <a:off x="1045805" y="4839091"/>
                <a:ext cx="488670" cy="4334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7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 </a:t>
                </a:r>
                <a:r>
                  <a:rPr lang="zh-CN" altLang="en-US" sz="147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型</a:t>
                </a:r>
                <a:endParaRPr lang="en-US" sz="147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0" name="Rectangle 8">
                <a:extLst>
                  <a:ext uri="{FF2B5EF4-FFF2-40B4-BE49-F238E27FC236}">
                    <a16:creationId xmlns="" xmlns:a16="http://schemas.microsoft.com/office/drawing/2014/main" id="{A9846EC1-BFAB-43F0-A500-54483F2C80D4}"/>
                  </a:ext>
                </a:extLst>
              </p:cNvPr>
              <p:cNvSpPr/>
              <p:nvPr/>
            </p:nvSpPr>
            <p:spPr bwMode="auto">
              <a:xfrm>
                <a:off x="6215752" y="4787515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rd</a:t>
                </a:r>
              </a:p>
            </p:txBody>
          </p:sp>
          <p:sp>
            <p:nvSpPr>
              <p:cNvPr id="71" name="Rectangle 9">
                <a:extLst>
                  <a:ext uri="{FF2B5EF4-FFF2-40B4-BE49-F238E27FC236}">
                    <a16:creationId xmlns="" xmlns:a16="http://schemas.microsoft.com/office/drawing/2014/main" id="{88754F43-2F21-4AE7-9124-4E3C57A9F2E9}"/>
                  </a:ext>
                </a:extLst>
              </p:cNvPr>
              <p:cNvSpPr/>
              <p:nvPr/>
            </p:nvSpPr>
            <p:spPr bwMode="auto">
              <a:xfrm>
                <a:off x="7367880" y="4787515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opcode</a:t>
                </a:r>
              </a:p>
            </p:txBody>
          </p:sp>
        </p:grpSp>
        <p:sp>
          <p:nvSpPr>
            <p:cNvPr id="67" name="TextBox 24">
              <a:extLst>
                <a:ext uri="{FF2B5EF4-FFF2-40B4-BE49-F238E27FC236}">
                  <a16:creationId xmlns="" xmlns:a16="http://schemas.microsoft.com/office/drawing/2014/main" id="{863D44A3-83FC-4E9A-B4BC-8E57D3A26848}"/>
                </a:ext>
              </a:extLst>
            </p:cNvPr>
            <p:cNvSpPr txBox="1"/>
            <p:nvPr/>
          </p:nvSpPr>
          <p:spPr>
            <a:xfrm>
              <a:off x="1178143" y="2439138"/>
              <a:ext cx="7321661" cy="318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7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31                  25 24                20 19                 15 14                12 11                  7 6                      0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5577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sp>
        <p:nvSpPr>
          <p:cNvPr id="7" name="文本框 10"/>
          <p:cNvSpPr txBox="1"/>
          <p:nvPr/>
        </p:nvSpPr>
        <p:spPr>
          <a:xfrm>
            <a:off x="324214" y="864018"/>
            <a:ext cx="842470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  <a:hlinkClick r:id="rId2" action="ppaction://hlinksldjump"/>
              </a:rPr>
              <a:t>分解指令中的各个字段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建立寄存器文件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RF</a:t>
            </a:r>
            <a:endParaRPr lang="en-US" altLang="zh-CN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对寄存器文件进行读写操作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要点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：根据分解指令得到的寄存器号和来自其他单元的关键信号，读写相应寄存器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对立即数进行符号扩展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要点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：</a:t>
            </a:r>
            <a:r>
              <a:rPr lang="en-US" altLang="zh-CN" sz="2000" dirty="0" err="1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lui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、</a:t>
            </a:r>
            <a:r>
              <a:rPr lang="en-US" altLang="zh-CN" sz="2000" dirty="0" err="1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jal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指令的立即数是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20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位，其余是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12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位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lvl="1" indent="0">
              <a:lnSpc>
                <a:spcPct val="150000"/>
              </a:lnSpc>
            </a:pP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	        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不同类型的指令，其立即数扩展操作不同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9" name="TextBox 10"/>
          <p:cNvSpPr txBox="1"/>
          <p:nvPr/>
        </p:nvSpPr>
        <p:spPr>
          <a:xfrm>
            <a:off x="288210" y="143958"/>
            <a:ext cx="4068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译码单元实现 </a:t>
            </a:r>
            <a:r>
              <a:rPr lang="en-US" altLang="zh-CN" sz="20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– </a:t>
            </a:r>
            <a:r>
              <a:rPr lang="zh-CN" altLang="en-US" sz="2400" dirty="0" smtClean="0">
                <a:solidFill>
                  <a:srgbClr val="C00000"/>
                </a:solidFill>
                <a:ea typeface="微软雅黑" panose="020B0503020204020204" pitchFamily="34" charset="-122"/>
              </a:rPr>
              <a:t>关键点</a:t>
            </a:r>
            <a:endParaRPr lang="zh-CN" altLang="en-US" sz="2400" dirty="0">
              <a:solidFill>
                <a:srgbClr val="C00000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3825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sp>
        <p:nvSpPr>
          <p:cNvPr id="7" name="文本框 10"/>
          <p:cNvSpPr txBox="1"/>
          <p:nvPr/>
        </p:nvSpPr>
        <p:spPr>
          <a:xfrm>
            <a:off x="324214" y="864018"/>
            <a:ext cx="84247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分解指令中的各个字段 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—— 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按照指令格式，分别取出各个字段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Tips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：用</a:t>
            </a:r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assign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语句、位选择符</a:t>
            </a:r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[]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、位拼接符</a:t>
            </a:r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{}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实现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88210" y="143958"/>
            <a:ext cx="4068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译码单元实现 </a:t>
            </a:r>
            <a:r>
              <a:rPr lang="en-US" altLang="zh-CN" sz="20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– </a:t>
            </a:r>
            <a:r>
              <a:rPr lang="zh-CN" altLang="en-US" sz="2400" dirty="0" smtClean="0">
                <a:solidFill>
                  <a:srgbClr val="C00000"/>
                </a:solidFill>
                <a:ea typeface="微软雅黑" panose="020B0503020204020204" pitchFamily="34" charset="-122"/>
              </a:rPr>
              <a:t>关键点</a:t>
            </a:r>
            <a:endParaRPr lang="zh-CN" altLang="en-US" sz="2400" dirty="0">
              <a:solidFill>
                <a:srgbClr val="C00000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710177" y="1893628"/>
            <a:ext cx="7789627" cy="2816674"/>
            <a:chOff x="815277" y="1925158"/>
            <a:chExt cx="7789627" cy="2816674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xmlns="" id="{C447D686-8B80-46E4-96FC-349530F1C777}"/>
                </a:ext>
              </a:extLst>
            </p:cNvPr>
            <p:cNvGrpSpPr/>
            <p:nvPr/>
          </p:nvGrpSpPr>
          <p:grpSpPr>
            <a:xfrm>
              <a:off x="885253" y="2673314"/>
              <a:ext cx="7551465" cy="370458"/>
              <a:chOff x="1050711" y="2951313"/>
              <a:chExt cx="7469297" cy="504056"/>
            </a:xfrm>
          </p:grpSpPr>
          <p:sp>
            <p:nvSpPr>
              <p:cNvPr id="9" name="Rectangle 4">
                <a:extLst>
                  <a:ext uri="{FF2B5EF4-FFF2-40B4-BE49-F238E27FC236}">
                    <a16:creationId xmlns:a16="http://schemas.microsoft.com/office/drawing/2014/main" xmlns="" id="{97F67206-277E-41BD-B77E-888FF4CF57B8}"/>
                  </a:ext>
                </a:extLst>
              </p:cNvPr>
              <p:cNvSpPr/>
              <p:nvPr/>
            </p:nvSpPr>
            <p:spPr bwMode="auto">
              <a:xfrm>
                <a:off x="1607240" y="2951313"/>
                <a:ext cx="2304256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imm[11:0]</a:t>
                </a:r>
              </a:p>
            </p:txBody>
          </p:sp>
          <p:sp>
            <p:nvSpPr>
              <p:cNvPr id="12" name="Rectangle 6">
                <a:extLst>
                  <a:ext uri="{FF2B5EF4-FFF2-40B4-BE49-F238E27FC236}">
                    <a16:creationId xmlns:a16="http://schemas.microsoft.com/office/drawing/2014/main" xmlns="" id="{B0B1E3E1-1454-4472-9B40-28110AAB04CE}"/>
                  </a:ext>
                </a:extLst>
              </p:cNvPr>
              <p:cNvSpPr/>
              <p:nvPr/>
            </p:nvSpPr>
            <p:spPr bwMode="auto">
              <a:xfrm>
                <a:off x="3911496" y="2951313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rs1</a:t>
                </a:r>
              </a:p>
            </p:txBody>
          </p:sp>
          <p:sp>
            <p:nvSpPr>
              <p:cNvPr id="13" name="Rectangle 7">
                <a:extLst>
                  <a:ext uri="{FF2B5EF4-FFF2-40B4-BE49-F238E27FC236}">
                    <a16:creationId xmlns:a16="http://schemas.microsoft.com/office/drawing/2014/main" xmlns="" id="{345AA5F4-4B95-4808-B3EC-430E8D204901}"/>
                  </a:ext>
                </a:extLst>
              </p:cNvPr>
              <p:cNvSpPr/>
              <p:nvPr/>
            </p:nvSpPr>
            <p:spPr bwMode="auto">
              <a:xfrm>
                <a:off x="5063624" y="2951313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funct3</a:t>
                </a:r>
              </a:p>
            </p:txBody>
          </p:sp>
          <p:sp>
            <p:nvSpPr>
              <p:cNvPr id="14" name="Rectangle 8">
                <a:extLst>
                  <a:ext uri="{FF2B5EF4-FFF2-40B4-BE49-F238E27FC236}">
                    <a16:creationId xmlns:a16="http://schemas.microsoft.com/office/drawing/2014/main" xmlns="" id="{A82FE964-F13E-403B-869A-61CBE56A7562}"/>
                  </a:ext>
                </a:extLst>
              </p:cNvPr>
              <p:cNvSpPr/>
              <p:nvPr/>
            </p:nvSpPr>
            <p:spPr bwMode="auto">
              <a:xfrm>
                <a:off x="6215752" y="2951313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rd</a:t>
                </a:r>
              </a:p>
            </p:txBody>
          </p:sp>
          <p:sp>
            <p:nvSpPr>
              <p:cNvPr id="15" name="Rectangle 9">
                <a:extLst>
                  <a:ext uri="{FF2B5EF4-FFF2-40B4-BE49-F238E27FC236}">
                    <a16:creationId xmlns:a16="http://schemas.microsoft.com/office/drawing/2014/main" xmlns="" id="{7F7B2076-215E-4B5D-B398-72E468EADD59}"/>
                  </a:ext>
                </a:extLst>
              </p:cNvPr>
              <p:cNvSpPr/>
              <p:nvPr/>
            </p:nvSpPr>
            <p:spPr bwMode="auto">
              <a:xfrm>
                <a:off x="7367880" y="2951313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opcode</a:t>
                </a:r>
              </a:p>
            </p:txBody>
          </p:sp>
          <p:sp>
            <p:nvSpPr>
              <p:cNvPr id="16" name="TextBox 23">
                <a:extLst>
                  <a:ext uri="{FF2B5EF4-FFF2-40B4-BE49-F238E27FC236}">
                    <a16:creationId xmlns:a16="http://schemas.microsoft.com/office/drawing/2014/main" xmlns="" id="{092037AA-CCDE-41E3-9AA1-5CBF35900279}"/>
                  </a:ext>
                </a:extLst>
              </p:cNvPr>
              <p:cNvSpPr txBox="1"/>
              <p:nvPr/>
            </p:nvSpPr>
            <p:spPr>
              <a:xfrm>
                <a:off x="1050711" y="3004141"/>
                <a:ext cx="477570" cy="4334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7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 </a:t>
                </a:r>
                <a:r>
                  <a:rPr lang="zh-CN" altLang="en-US" sz="147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型</a:t>
                </a:r>
                <a:endParaRPr lang="en-US" sz="147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xmlns="" id="{2C9983B8-BD96-4A77-A8D9-361D88A45526}"/>
                </a:ext>
              </a:extLst>
            </p:cNvPr>
            <p:cNvGrpSpPr/>
            <p:nvPr/>
          </p:nvGrpSpPr>
          <p:grpSpPr>
            <a:xfrm>
              <a:off x="830175" y="2243768"/>
              <a:ext cx="7606543" cy="370458"/>
              <a:chOff x="996232" y="2308263"/>
              <a:chExt cx="7523776" cy="504056"/>
            </a:xfrm>
          </p:grpSpPr>
          <p:sp>
            <p:nvSpPr>
              <p:cNvPr id="18" name="TextBox 22">
                <a:extLst>
                  <a:ext uri="{FF2B5EF4-FFF2-40B4-BE49-F238E27FC236}">
                    <a16:creationId xmlns:a16="http://schemas.microsoft.com/office/drawing/2014/main" xmlns="" id="{742146FF-1795-41C0-AF74-EF4CB47E9891}"/>
                  </a:ext>
                </a:extLst>
              </p:cNvPr>
              <p:cNvSpPr txBox="1"/>
              <p:nvPr/>
            </p:nvSpPr>
            <p:spPr>
              <a:xfrm>
                <a:off x="996232" y="2358623"/>
                <a:ext cx="539408" cy="4334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7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 </a:t>
                </a:r>
                <a:r>
                  <a:rPr lang="zh-CN" altLang="en-US" sz="147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型</a:t>
                </a:r>
                <a:endParaRPr lang="en-US" sz="147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" name="Rectangle 4">
                <a:extLst>
                  <a:ext uri="{FF2B5EF4-FFF2-40B4-BE49-F238E27FC236}">
                    <a16:creationId xmlns:a16="http://schemas.microsoft.com/office/drawing/2014/main" xmlns="" id="{A9D8B81F-E446-4739-9D93-729FA5C1F8ED}"/>
                  </a:ext>
                </a:extLst>
              </p:cNvPr>
              <p:cNvSpPr/>
              <p:nvPr/>
            </p:nvSpPr>
            <p:spPr bwMode="auto">
              <a:xfrm>
                <a:off x="1607240" y="2308263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funct7</a:t>
                </a:r>
              </a:p>
            </p:txBody>
          </p:sp>
          <p:sp>
            <p:nvSpPr>
              <p:cNvPr id="20" name="Rectangle 5">
                <a:extLst>
                  <a:ext uri="{FF2B5EF4-FFF2-40B4-BE49-F238E27FC236}">
                    <a16:creationId xmlns:a16="http://schemas.microsoft.com/office/drawing/2014/main" xmlns="" id="{75089AB6-E993-4BF3-AD09-E7C24477CC68}"/>
                  </a:ext>
                </a:extLst>
              </p:cNvPr>
              <p:cNvSpPr/>
              <p:nvPr/>
            </p:nvSpPr>
            <p:spPr bwMode="auto">
              <a:xfrm>
                <a:off x="2759368" y="2308263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rs2</a:t>
                </a:r>
              </a:p>
            </p:txBody>
          </p:sp>
          <p:sp>
            <p:nvSpPr>
              <p:cNvPr id="21" name="Rectangle 6">
                <a:extLst>
                  <a:ext uri="{FF2B5EF4-FFF2-40B4-BE49-F238E27FC236}">
                    <a16:creationId xmlns:a16="http://schemas.microsoft.com/office/drawing/2014/main" xmlns="" id="{CAA90F7E-F546-48DC-A193-22A5393C8B3C}"/>
                  </a:ext>
                </a:extLst>
              </p:cNvPr>
              <p:cNvSpPr/>
              <p:nvPr/>
            </p:nvSpPr>
            <p:spPr bwMode="auto">
              <a:xfrm>
                <a:off x="3911496" y="2308263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rs1</a:t>
                </a:r>
              </a:p>
            </p:txBody>
          </p:sp>
          <p:sp>
            <p:nvSpPr>
              <p:cNvPr id="22" name="Rectangle 7">
                <a:extLst>
                  <a:ext uri="{FF2B5EF4-FFF2-40B4-BE49-F238E27FC236}">
                    <a16:creationId xmlns:a16="http://schemas.microsoft.com/office/drawing/2014/main" xmlns="" id="{00CC02ED-A360-46BC-B213-19C78CA20DB9}"/>
                  </a:ext>
                </a:extLst>
              </p:cNvPr>
              <p:cNvSpPr/>
              <p:nvPr/>
            </p:nvSpPr>
            <p:spPr bwMode="auto">
              <a:xfrm>
                <a:off x="5063624" y="2308263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funct3</a:t>
                </a:r>
              </a:p>
            </p:txBody>
          </p:sp>
          <p:sp>
            <p:nvSpPr>
              <p:cNvPr id="23" name="Rectangle 8">
                <a:extLst>
                  <a:ext uri="{FF2B5EF4-FFF2-40B4-BE49-F238E27FC236}">
                    <a16:creationId xmlns:a16="http://schemas.microsoft.com/office/drawing/2014/main" xmlns="" id="{823A1BA3-D28E-4C8F-BDD5-5E51B4532A07}"/>
                  </a:ext>
                </a:extLst>
              </p:cNvPr>
              <p:cNvSpPr/>
              <p:nvPr/>
            </p:nvSpPr>
            <p:spPr bwMode="auto">
              <a:xfrm>
                <a:off x="6215752" y="2308263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rd</a:t>
                </a:r>
              </a:p>
            </p:txBody>
          </p:sp>
          <p:sp>
            <p:nvSpPr>
              <p:cNvPr id="24" name="Rectangle 9">
                <a:extLst>
                  <a:ext uri="{FF2B5EF4-FFF2-40B4-BE49-F238E27FC236}">
                    <a16:creationId xmlns:a16="http://schemas.microsoft.com/office/drawing/2014/main" xmlns="" id="{D3CBE9DF-935B-4957-9FDF-4EEB4FABFDD8}"/>
                  </a:ext>
                </a:extLst>
              </p:cNvPr>
              <p:cNvSpPr/>
              <p:nvPr/>
            </p:nvSpPr>
            <p:spPr bwMode="auto">
              <a:xfrm>
                <a:off x="7367880" y="2308263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opcode</a:t>
                </a:r>
              </a:p>
            </p:txBody>
          </p: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xmlns="" id="{B0681021-832F-43E2-BE41-A8691B934FC0}"/>
                </a:ext>
              </a:extLst>
            </p:cNvPr>
            <p:cNvGrpSpPr/>
            <p:nvPr/>
          </p:nvGrpSpPr>
          <p:grpSpPr>
            <a:xfrm>
              <a:off x="815277" y="3948928"/>
              <a:ext cx="7621440" cy="371378"/>
              <a:chOff x="981497" y="5414970"/>
              <a:chExt cx="7538511" cy="505308"/>
            </a:xfrm>
          </p:grpSpPr>
          <p:sp>
            <p:nvSpPr>
              <p:cNvPr id="26" name="Rectangle 21">
                <a:extLst>
                  <a:ext uri="{FF2B5EF4-FFF2-40B4-BE49-F238E27FC236}">
                    <a16:creationId xmlns:a16="http://schemas.microsoft.com/office/drawing/2014/main" xmlns="" id="{6B474131-8D2B-4B44-A97F-F0630D57A5D3}"/>
                  </a:ext>
                </a:extLst>
              </p:cNvPr>
              <p:cNvSpPr/>
              <p:nvPr/>
            </p:nvSpPr>
            <p:spPr bwMode="auto">
              <a:xfrm>
                <a:off x="1607240" y="5414970"/>
                <a:ext cx="4608512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67204" tIns="33602" rIns="67204" bIns="33602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altLang="zh-CN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imm[31:12]</a:t>
                </a:r>
                <a:endParaRPr lang="en-US" sz="1470" dirty="0">
                  <a:solidFill>
                    <a:schemeClr val="tx1"/>
                  </a:solidFill>
                  <a:latin typeface="Times New Roman" panose="02020603050405020304" pitchFamily="18" charset="0"/>
                  <a:ea typeface="宋体" pitchFamily="2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" name="TextBox 24">
                <a:extLst>
                  <a:ext uri="{FF2B5EF4-FFF2-40B4-BE49-F238E27FC236}">
                    <a16:creationId xmlns:a16="http://schemas.microsoft.com/office/drawing/2014/main" xmlns="" id="{863D44A3-83FC-4E9A-B4BC-8E57D3A26848}"/>
                  </a:ext>
                </a:extLst>
              </p:cNvPr>
              <p:cNvSpPr txBox="1"/>
              <p:nvPr/>
            </p:nvSpPr>
            <p:spPr>
              <a:xfrm>
                <a:off x="981497" y="5443898"/>
                <a:ext cx="550507" cy="4334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7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 </a:t>
                </a:r>
                <a:r>
                  <a:rPr lang="zh-CN" altLang="en-US" sz="147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型</a:t>
                </a:r>
                <a:endParaRPr lang="en-US" sz="147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8" name="Rectangle 8">
                <a:extLst>
                  <a:ext uri="{FF2B5EF4-FFF2-40B4-BE49-F238E27FC236}">
                    <a16:creationId xmlns:a16="http://schemas.microsoft.com/office/drawing/2014/main" xmlns="" id="{81A6EAD1-1763-492C-AF71-44B23E746999}"/>
                  </a:ext>
                </a:extLst>
              </p:cNvPr>
              <p:cNvSpPr/>
              <p:nvPr/>
            </p:nvSpPr>
            <p:spPr bwMode="auto">
              <a:xfrm>
                <a:off x="6215752" y="5416222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rd</a:t>
                </a:r>
              </a:p>
            </p:txBody>
          </p:sp>
          <p:sp>
            <p:nvSpPr>
              <p:cNvPr id="29" name="Rectangle 9">
                <a:extLst>
                  <a:ext uri="{FF2B5EF4-FFF2-40B4-BE49-F238E27FC236}">
                    <a16:creationId xmlns:a16="http://schemas.microsoft.com/office/drawing/2014/main" xmlns="" id="{EA9D0E53-B34F-4D67-8AB5-CD1A94580F35}"/>
                  </a:ext>
                </a:extLst>
              </p:cNvPr>
              <p:cNvSpPr/>
              <p:nvPr/>
            </p:nvSpPr>
            <p:spPr bwMode="auto">
              <a:xfrm>
                <a:off x="7367880" y="5416222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opcode</a:t>
                </a:r>
              </a:p>
            </p:txBody>
          </p:sp>
        </p:grp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xmlns="" id="{6EFD88E3-C645-4600-8B03-B92C6A3763A6}"/>
                </a:ext>
              </a:extLst>
            </p:cNvPr>
            <p:cNvGrpSpPr/>
            <p:nvPr/>
          </p:nvGrpSpPr>
          <p:grpSpPr>
            <a:xfrm>
              <a:off x="844681" y="3105331"/>
              <a:ext cx="7593140" cy="370458"/>
              <a:chOff x="1019748" y="3565412"/>
              <a:chExt cx="7510519" cy="504056"/>
            </a:xfrm>
          </p:grpSpPr>
          <p:sp>
            <p:nvSpPr>
              <p:cNvPr id="31" name="Rectangle 4">
                <a:extLst>
                  <a:ext uri="{FF2B5EF4-FFF2-40B4-BE49-F238E27FC236}">
                    <a16:creationId xmlns:a16="http://schemas.microsoft.com/office/drawing/2014/main" xmlns="" id="{14FEAFF5-6593-4696-89DC-B6B3CDFD3E16}"/>
                  </a:ext>
                </a:extLst>
              </p:cNvPr>
              <p:cNvSpPr/>
              <p:nvPr/>
            </p:nvSpPr>
            <p:spPr bwMode="auto">
              <a:xfrm>
                <a:off x="1617499" y="3565412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imm[11:5]</a:t>
                </a:r>
              </a:p>
            </p:txBody>
          </p:sp>
          <p:sp>
            <p:nvSpPr>
              <p:cNvPr id="32" name="Rectangle 5">
                <a:extLst>
                  <a:ext uri="{FF2B5EF4-FFF2-40B4-BE49-F238E27FC236}">
                    <a16:creationId xmlns:a16="http://schemas.microsoft.com/office/drawing/2014/main" xmlns="" id="{AB4FC461-0005-47E7-A7E1-5C5CFE6BB782}"/>
                  </a:ext>
                </a:extLst>
              </p:cNvPr>
              <p:cNvSpPr/>
              <p:nvPr/>
            </p:nvSpPr>
            <p:spPr bwMode="auto">
              <a:xfrm>
                <a:off x="2769627" y="3565412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rs2</a:t>
                </a:r>
              </a:p>
            </p:txBody>
          </p:sp>
          <p:sp>
            <p:nvSpPr>
              <p:cNvPr id="33" name="Rectangle 6">
                <a:extLst>
                  <a:ext uri="{FF2B5EF4-FFF2-40B4-BE49-F238E27FC236}">
                    <a16:creationId xmlns:a16="http://schemas.microsoft.com/office/drawing/2014/main" xmlns="" id="{065C7416-CC3B-4EA1-A135-38316BD94623}"/>
                  </a:ext>
                </a:extLst>
              </p:cNvPr>
              <p:cNvSpPr/>
              <p:nvPr/>
            </p:nvSpPr>
            <p:spPr bwMode="auto">
              <a:xfrm>
                <a:off x="3921755" y="3565412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rs1</a:t>
                </a:r>
              </a:p>
            </p:txBody>
          </p:sp>
          <p:sp>
            <p:nvSpPr>
              <p:cNvPr id="34" name="Rectangle 7">
                <a:extLst>
                  <a:ext uri="{FF2B5EF4-FFF2-40B4-BE49-F238E27FC236}">
                    <a16:creationId xmlns:a16="http://schemas.microsoft.com/office/drawing/2014/main" xmlns="" id="{5A702EBD-5A6C-45E7-B663-88095069D714}"/>
                  </a:ext>
                </a:extLst>
              </p:cNvPr>
              <p:cNvSpPr/>
              <p:nvPr/>
            </p:nvSpPr>
            <p:spPr bwMode="auto">
              <a:xfrm>
                <a:off x="5073883" y="3565412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funct3</a:t>
                </a:r>
                <a:endParaRPr lang="en-US" sz="1470" dirty="0">
                  <a:solidFill>
                    <a:schemeClr val="tx1"/>
                  </a:solidFill>
                  <a:latin typeface="Times New Roman" panose="02020603050405020304" pitchFamily="18" charset="0"/>
                  <a:ea typeface="宋体" pitchFamily="2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5" name="Rectangle 8">
                <a:extLst>
                  <a:ext uri="{FF2B5EF4-FFF2-40B4-BE49-F238E27FC236}">
                    <a16:creationId xmlns:a16="http://schemas.microsoft.com/office/drawing/2014/main" xmlns="" id="{C75317B0-8D85-4621-86F7-032622F0BEBF}"/>
                  </a:ext>
                </a:extLst>
              </p:cNvPr>
              <p:cNvSpPr/>
              <p:nvPr/>
            </p:nvSpPr>
            <p:spPr bwMode="auto">
              <a:xfrm>
                <a:off x="6226011" y="3565412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imm[4:0]</a:t>
                </a:r>
              </a:p>
            </p:txBody>
          </p:sp>
          <p:sp>
            <p:nvSpPr>
              <p:cNvPr id="36" name="Rectangle 9">
                <a:extLst>
                  <a:ext uri="{FF2B5EF4-FFF2-40B4-BE49-F238E27FC236}">
                    <a16:creationId xmlns:a16="http://schemas.microsoft.com/office/drawing/2014/main" xmlns="" id="{9AE11E6F-284E-4364-B446-95F19CC7F08A}"/>
                  </a:ext>
                </a:extLst>
              </p:cNvPr>
              <p:cNvSpPr/>
              <p:nvPr/>
            </p:nvSpPr>
            <p:spPr bwMode="auto">
              <a:xfrm>
                <a:off x="7378139" y="3565412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opcode</a:t>
                </a:r>
              </a:p>
            </p:txBody>
          </p:sp>
          <p:sp>
            <p:nvSpPr>
              <p:cNvPr id="37" name="TextBox 23">
                <a:extLst>
                  <a:ext uri="{FF2B5EF4-FFF2-40B4-BE49-F238E27FC236}">
                    <a16:creationId xmlns:a16="http://schemas.microsoft.com/office/drawing/2014/main" xmlns="" id="{3FBBF2D4-09D3-4924-B692-94466D39B998}"/>
                  </a:ext>
                </a:extLst>
              </p:cNvPr>
              <p:cNvSpPr txBox="1"/>
              <p:nvPr/>
            </p:nvSpPr>
            <p:spPr>
              <a:xfrm>
                <a:off x="1019748" y="3620675"/>
                <a:ext cx="518796" cy="4334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7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 </a:t>
                </a:r>
                <a:r>
                  <a:rPr lang="zh-CN" altLang="en-US" sz="147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型</a:t>
                </a:r>
                <a:endParaRPr lang="en-US" sz="147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xmlns="" id="{9ABD35A5-D50C-4D86-81E2-7B436F25612C}"/>
                </a:ext>
              </a:extLst>
            </p:cNvPr>
            <p:cNvGrpSpPr/>
            <p:nvPr/>
          </p:nvGrpSpPr>
          <p:grpSpPr>
            <a:xfrm>
              <a:off x="827432" y="3530909"/>
              <a:ext cx="7609289" cy="370458"/>
              <a:chOff x="993515" y="4179511"/>
              <a:chExt cx="7526493" cy="504056"/>
            </a:xfrm>
          </p:grpSpPr>
          <p:sp>
            <p:nvSpPr>
              <p:cNvPr id="39" name="Rectangle 4">
                <a:extLst>
                  <a:ext uri="{FF2B5EF4-FFF2-40B4-BE49-F238E27FC236}">
                    <a16:creationId xmlns:a16="http://schemas.microsoft.com/office/drawing/2014/main" xmlns="" id="{F3635469-F9F6-42EC-85B4-3819E79B1713}"/>
                  </a:ext>
                </a:extLst>
              </p:cNvPr>
              <p:cNvSpPr/>
              <p:nvPr/>
            </p:nvSpPr>
            <p:spPr bwMode="auto">
              <a:xfrm>
                <a:off x="1607240" y="4179511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altLang="zh-CN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i</a:t>
                </a:r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mm[12|10:5]</a:t>
                </a:r>
              </a:p>
            </p:txBody>
          </p:sp>
          <p:sp>
            <p:nvSpPr>
              <p:cNvPr id="40" name="Rectangle 5">
                <a:extLst>
                  <a:ext uri="{FF2B5EF4-FFF2-40B4-BE49-F238E27FC236}">
                    <a16:creationId xmlns:a16="http://schemas.microsoft.com/office/drawing/2014/main" xmlns="" id="{0FC4B31F-DB0E-4160-95E2-60E114A18435}"/>
                  </a:ext>
                </a:extLst>
              </p:cNvPr>
              <p:cNvSpPr/>
              <p:nvPr/>
            </p:nvSpPr>
            <p:spPr bwMode="auto">
              <a:xfrm>
                <a:off x="2759368" y="4179511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rs2</a:t>
                </a:r>
              </a:p>
            </p:txBody>
          </p:sp>
          <p:sp>
            <p:nvSpPr>
              <p:cNvPr id="41" name="Rectangle 6">
                <a:extLst>
                  <a:ext uri="{FF2B5EF4-FFF2-40B4-BE49-F238E27FC236}">
                    <a16:creationId xmlns:a16="http://schemas.microsoft.com/office/drawing/2014/main" xmlns="" id="{97E4B015-66BD-4AF0-B9CC-B54C18A9B743}"/>
                  </a:ext>
                </a:extLst>
              </p:cNvPr>
              <p:cNvSpPr/>
              <p:nvPr/>
            </p:nvSpPr>
            <p:spPr bwMode="auto">
              <a:xfrm>
                <a:off x="3911496" y="4179511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rs1</a:t>
                </a:r>
              </a:p>
            </p:txBody>
          </p:sp>
          <p:sp>
            <p:nvSpPr>
              <p:cNvPr id="42" name="Rectangle 7">
                <a:extLst>
                  <a:ext uri="{FF2B5EF4-FFF2-40B4-BE49-F238E27FC236}">
                    <a16:creationId xmlns:a16="http://schemas.microsoft.com/office/drawing/2014/main" xmlns="" id="{DB6215C0-9BC1-401F-8B30-480F400155F3}"/>
                  </a:ext>
                </a:extLst>
              </p:cNvPr>
              <p:cNvSpPr/>
              <p:nvPr/>
            </p:nvSpPr>
            <p:spPr bwMode="auto">
              <a:xfrm>
                <a:off x="5063624" y="4179511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funct3</a:t>
                </a:r>
                <a:endParaRPr lang="en-US" sz="1470" dirty="0">
                  <a:solidFill>
                    <a:schemeClr val="tx1"/>
                  </a:solidFill>
                  <a:latin typeface="Times New Roman" panose="02020603050405020304" pitchFamily="18" charset="0"/>
                  <a:ea typeface="宋体" pitchFamily="2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3" name="Rectangle 8">
                <a:extLst>
                  <a:ext uri="{FF2B5EF4-FFF2-40B4-BE49-F238E27FC236}">
                    <a16:creationId xmlns:a16="http://schemas.microsoft.com/office/drawing/2014/main" xmlns="" id="{CFE992EF-DF78-42CB-AFB4-0A49EEA1BB73}"/>
                  </a:ext>
                </a:extLst>
              </p:cNvPr>
              <p:cNvSpPr/>
              <p:nvPr/>
            </p:nvSpPr>
            <p:spPr bwMode="auto">
              <a:xfrm>
                <a:off x="6215752" y="4179511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imm[4:1|11]</a:t>
                </a:r>
              </a:p>
            </p:txBody>
          </p:sp>
          <p:sp>
            <p:nvSpPr>
              <p:cNvPr id="44" name="Rectangle 9">
                <a:extLst>
                  <a:ext uri="{FF2B5EF4-FFF2-40B4-BE49-F238E27FC236}">
                    <a16:creationId xmlns:a16="http://schemas.microsoft.com/office/drawing/2014/main" xmlns="" id="{A820DB7B-7FC3-4DEE-8FBA-DC9E1D5B0843}"/>
                  </a:ext>
                </a:extLst>
              </p:cNvPr>
              <p:cNvSpPr/>
              <p:nvPr/>
            </p:nvSpPr>
            <p:spPr bwMode="auto">
              <a:xfrm>
                <a:off x="7367880" y="4179511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opcode</a:t>
                </a:r>
              </a:p>
            </p:txBody>
          </p:sp>
          <p:sp>
            <p:nvSpPr>
              <p:cNvPr id="45" name="TextBox 23">
                <a:extLst>
                  <a:ext uri="{FF2B5EF4-FFF2-40B4-BE49-F238E27FC236}">
                    <a16:creationId xmlns:a16="http://schemas.microsoft.com/office/drawing/2014/main" xmlns="" id="{90BE328C-3EDA-4EE9-B654-0B9838F7C6A8}"/>
                  </a:ext>
                </a:extLst>
              </p:cNvPr>
              <p:cNvSpPr txBox="1"/>
              <p:nvPr/>
            </p:nvSpPr>
            <p:spPr>
              <a:xfrm>
                <a:off x="993515" y="4233381"/>
                <a:ext cx="539408" cy="4334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7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 </a:t>
                </a:r>
                <a:r>
                  <a:rPr lang="zh-CN" altLang="en-US" sz="147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型</a:t>
                </a:r>
                <a:endParaRPr lang="en-US" sz="147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xmlns="" id="{3F745399-565C-4FBB-B835-A2E2FBAC2A73}"/>
                </a:ext>
              </a:extLst>
            </p:cNvPr>
            <p:cNvGrpSpPr/>
            <p:nvPr/>
          </p:nvGrpSpPr>
          <p:grpSpPr>
            <a:xfrm>
              <a:off x="880293" y="4370454"/>
              <a:ext cx="7556427" cy="371378"/>
              <a:chOff x="1045805" y="4786263"/>
              <a:chExt cx="7474203" cy="505308"/>
            </a:xfrm>
          </p:grpSpPr>
          <p:sp>
            <p:nvSpPr>
              <p:cNvPr id="47" name="Rectangle 21">
                <a:extLst>
                  <a:ext uri="{FF2B5EF4-FFF2-40B4-BE49-F238E27FC236}">
                    <a16:creationId xmlns:a16="http://schemas.microsoft.com/office/drawing/2014/main" xmlns="" id="{EF636E4E-D924-4F5F-AD6F-A69C4806D9A0}"/>
                  </a:ext>
                </a:extLst>
              </p:cNvPr>
              <p:cNvSpPr/>
              <p:nvPr/>
            </p:nvSpPr>
            <p:spPr bwMode="auto">
              <a:xfrm>
                <a:off x="1607240" y="4786263"/>
                <a:ext cx="4608512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67204" tIns="33602" rIns="67204" bIns="33602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altLang="zh-CN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imm[20|10:1|11|19:12]</a:t>
                </a:r>
                <a:endParaRPr lang="en-US" sz="1470" dirty="0">
                  <a:solidFill>
                    <a:schemeClr val="tx1"/>
                  </a:solidFill>
                  <a:latin typeface="Times New Roman" panose="02020603050405020304" pitchFamily="18" charset="0"/>
                  <a:ea typeface="宋体" pitchFamily="2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8" name="TextBox 24">
                <a:extLst>
                  <a:ext uri="{FF2B5EF4-FFF2-40B4-BE49-F238E27FC236}">
                    <a16:creationId xmlns:a16="http://schemas.microsoft.com/office/drawing/2014/main" xmlns="" id="{22BE6AF6-E1C5-4598-BB26-E78F83C9EB41}"/>
                  </a:ext>
                </a:extLst>
              </p:cNvPr>
              <p:cNvSpPr txBox="1"/>
              <p:nvPr/>
            </p:nvSpPr>
            <p:spPr>
              <a:xfrm>
                <a:off x="1045805" y="4839091"/>
                <a:ext cx="488670" cy="4334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7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 </a:t>
                </a:r>
                <a:r>
                  <a:rPr lang="zh-CN" altLang="en-US" sz="147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型</a:t>
                </a:r>
                <a:endParaRPr lang="en-US" sz="147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9" name="Rectangle 8">
                <a:extLst>
                  <a:ext uri="{FF2B5EF4-FFF2-40B4-BE49-F238E27FC236}">
                    <a16:creationId xmlns:a16="http://schemas.microsoft.com/office/drawing/2014/main" xmlns="" id="{A9846EC1-BFAB-43F0-A500-54483F2C80D4}"/>
                  </a:ext>
                </a:extLst>
              </p:cNvPr>
              <p:cNvSpPr/>
              <p:nvPr/>
            </p:nvSpPr>
            <p:spPr bwMode="auto">
              <a:xfrm>
                <a:off x="6215752" y="4787515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rd</a:t>
                </a:r>
              </a:p>
            </p:txBody>
          </p:sp>
          <p:sp>
            <p:nvSpPr>
              <p:cNvPr id="50" name="Rectangle 9">
                <a:extLst>
                  <a:ext uri="{FF2B5EF4-FFF2-40B4-BE49-F238E27FC236}">
                    <a16:creationId xmlns:a16="http://schemas.microsoft.com/office/drawing/2014/main" xmlns="" id="{88754F43-2F21-4AE7-9124-4E3C57A9F2E9}"/>
                  </a:ext>
                </a:extLst>
              </p:cNvPr>
              <p:cNvSpPr/>
              <p:nvPr/>
            </p:nvSpPr>
            <p:spPr bwMode="auto">
              <a:xfrm>
                <a:off x="7367880" y="4787515"/>
                <a:ext cx="1152128" cy="504056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672084" eaLnBrk="1" hangingPunct="1"/>
                <a:r>
                  <a:rPr lang="en-US" sz="147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itchFamily="2" charset="-122"/>
                    <a:cs typeface="Times New Roman" panose="02020603050405020304" pitchFamily="18" charset="0"/>
                  </a:rPr>
                  <a:t>opcode</a:t>
                </a:r>
              </a:p>
            </p:txBody>
          </p:sp>
        </p:grpSp>
        <p:sp>
          <p:nvSpPr>
            <p:cNvPr id="51" name="TextBox 24">
              <a:extLst>
                <a:ext uri="{FF2B5EF4-FFF2-40B4-BE49-F238E27FC236}">
                  <a16:creationId xmlns:a16="http://schemas.microsoft.com/office/drawing/2014/main" xmlns="" id="{863D44A3-83FC-4E9A-B4BC-8E57D3A26848}"/>
                </a:ext>
              </a:extLst>
            </p:cNvPr>
            <p:cNvSpPr txBox="1"/>
            <p:nvPr/>
          </p:nvSpPr>
          <p:spPr>
            <a:xfrm>
              <a:off x="1283243" y="1925158"/>
              <a:ext cx="7321661" cy="318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7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31                  25 24                20 19                 15 14                12 11                  7 6                      0</a:t>
              </a:r>
            </a:p>
          </p:txBody>
        </p:sp>
      </p:grpSp>
      <p:pic>
        <p:nvPicPr>
          <p:cNvPr id="52" name="图片 5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517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sp>
        <p:nvSpPr>
          <p:cNvPr id="7" name="文本框 10"/>
          <p:cNvSpPr txBox="1"/>
          <p:nvPr/>
        </p:nvSpPr>
        <p:spPr>
          <a:xfrm>
            <a:off x="324214" y="864018"/>
            <a:ext cx="842470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  <a:hlinkClick r:id="rId2" action="ppaction://hlinksldjump"/>
              </a:rPr>
              <a:t>分解指令中的各个字段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建立寄存器文件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RF</a:t>
            </a:r>
            <a:endParaRPr lang="en-US" altLang="zh-CN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对寄存器文件进行读写操作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要点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：根据分解指令得到的寄存器号和来自其他单元的关键信号，读写相应寄存器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对立即数进行符号扩展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要点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：</a:t>
            </a:r>
            <a:r>
              <a:rPr lang="en-US" altLang="zh-CN" sz="2000" dirty="0" err="1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lui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、</a:t>
            </a:r>
            <a:r>
              <a:rPr lang="en-US" altLang="zh-CN" sz="2000" dirty="0" err="1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jal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指令的立即数是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20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位，其余是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12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位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lvl="1" indent="0">
              <a:lnSpc>
                <a:spcPct val="150000"/>
              </a:lnSpc>
            </a:pP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	        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不同类型的指令，其立即数扩展操作不同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9" name="TextBox 10"/>
          <p:cNvSpPr txBox="1"/>
          <p:nvPr/>
        </p:nvSpPr>
        <p:spPr>
          <a:xfrm>
            <a:off x="288210" y="143958"/>
            <a:ext cx="4068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译码单元实现 </a:t>
            </a:r>
            <a:r>
              <a:rPr lang="en-US" altLang="zh-CN" sz="20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– </a:t>
            </a:r>
            <a:r>
              <a:rPr lang="zh-CN" altLang="en-US" sz="2400" dirty="0" smtClean="0">
                <a:solidFill>
                  <a:srgbClr val="C00000"/>
                </a:solidFill>
                <a:ea typeface="微软雅黑" panose="020B0503020204020204" pitchFamily="34" charset="-122"/>
              </a:rPr>
              <a:t>关键点</a:t>
            </a:r>
            <a:endParaRPr lang="zh-CN" altLang="en-US" sz="2400" dirty="0">
              <a:solidFill>
                <a:srgbClr val="C00000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8662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0"/>
          <p:cNvSpPr txBox="1"/>
          <p:nvPr/>
        </p:nvSpPr>
        <p:spPr>
          <a:xfrm>
            <a:off x="288210" y="143958"/>
            <a:ext cx="11881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译码单元实现</a:t>
            </a:r>
            <a:endParaRPr lang="en-US" altLang="zh-CN" sz="2800" dirty="0" smtClean="0">
              <a:solidFill>
                <a:srgbClr val="17406D"/>
              </a:solidFill>
              <a:ea typeface="微软雅黑" panose="020B0503020204020204" pitchFamily="34" charset="-122"/>
            </a:endParaRPr>
          </a:p>
          <a:p>
            <a:r>
              <a:rPr lang="zh-CN" altLang="en-US" sz="2800" dirty="0">
                <a:solidFill>
                  <a:srgbClr val="17406D"/>
                </a:solidFill>
                <a:ea typeface="微软雅黑" panose="020B0503020204020204" pitchFamily="34" charset="-122"/>
              </a:rPr>
              <a:t>参考</a:t>
            </a:r>
          </a:p>
        </p:txBody>
      </p: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2774" y="54468"/>
            <a:ext cx="6353036" cy="49454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88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cxnSp>
        <p:nvCxnSpPr>
          <p:cNvPr id="17" name="直接连接符 16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sp>
        <p:nvSpPr>
          <p:cNvPr id="22" name="TextBox 10"/>
          <p:cNvSpPr txBox="1"/>
          <p:nvPr/>
        </p:nvSpPr>
        <p:spPr>
          <a:xfrm>
            <a:off x="288210" y="143958"/>
            <a:ext cx="21241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实验目的</a:t>
            </a:r>
          </a:p>
        </p:txBody>
      </p:sp>
      <p:sp>
        <p:nvSpPr>
          <p:cNvPr id="23" name="文本框 10"/>
          <p:cNvSpPr txBox="1"/>
          <p:nvPr/>
        </p:nvSpPr>
        <p:spPr>
          <a:xfrm>
            <a:off x="684244" y="970822"/>
            <a:ext cx="81611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通过模块化设计方式，加深对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CPU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结构和工作原理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的理解</a:t>
            </a: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20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掌握根据</a:t>
            </a:r>
            <a:r>
              <a:rPr lang="zh-CN" altLang="en-US" sz="2000" b="1" u="sng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数据通路表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和</a:t>
            </a:r>
            <a:r>
              <a:rPr lang="zh-CN" altLang="en-US" sz="2000" b="1" u="sng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控制信号取值表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来实现</a:t>
            </a:r>
            <a:r>
              <a:rPr lang="zh-CN" altLang="en-US" sz="2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取指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、</a:t>
            </a:r>
            <a:r>
              <a:rPr lang="zh-CN" altLang="en-US" sz="2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译码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单元的方法</a:t>
            </a: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20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熟练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掌握使用</a:t>
            </a: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Verilog HDL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实现</a:t>
            </a: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CPU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的功能部件</a:t>
            </a: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554195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直接连接符 22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26" name="图片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8" name="TextBox 10"/>
          <p:cNvSpPr txBox="1"/>
          <p:nvPr/>
        </p:nvSpPr>
        <p:spPr>
          <a:xfrm>
            <a:off x="288210" y="143958"/>
            <a:ext cx="21241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实验步骤</a:t>
            </a:r>
            <a:endParaRPr lang="zh-CN" altLang="en-US" sz="28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10"/>
          <p:cNvSpPr txBox="1"/>
          <p:nvPr/>
        </p:nvSpPr>
        <p:spPr>
          <a:xfrm>
            <a:off x="673853" y="864018"/>
            <a:ext cx="735500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+mj-ea"/>
              <a:buAutoNum type="circleNumDbPlain"/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根据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数据通路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表，确定取指、译码单元</a:t>
            </a:r>
            <a:r>
              <a:rPr lang="zh-CN" altLang="en-US" sz="2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包含哪些部件</a:t>
            </a:r>
            <a:endParaRPr lang="en-US" altLang="zh-CN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457200" indent="-457200">
              <a:lnSpc>
                <a:spcPct val="200000"/>
              </a:lnSpc>
              <a:buFont typeface="+mj-ea"/>
              <a:buAutoNum type="circleNumDbPlain"/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根据数据通路表，确定各功能部件的</a:t>
            </a:r>
            <a:r>
              <a:rPr lang="zh-CN" altLang="en-US" sz="2000" b="1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接口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和需要实现的</a:t>
            </a:r>
            <a:r>
              <a:rPr lang="zh-CN" altLang="en-US" sz="2000" b="1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功能</a:t>
            </a:r>
            <a:endParaRPr lang="en-US" altLang="zh-CN" sz="20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457200" indent="-457200">
              <a:lnSpc>
                <a:spcPct val="200000"/>
              </a:lnSpc>
              <a:buFont typeface="+mj-ea"/>
              <a:buAutoNum type="circleNumDbPlain"/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使用</a:t>
            </a: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Verilog HDL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实现各功能部件</a:t>
            </a: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457200" indent="-457200">
              <a:lnSpc>
                <a:spcPct val="200000"/>
              </a:lnSpc>
              <a:buFont typeface="+mj-ea"/>
              <a:buAutoNum type="circleNumDbPlain"/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根据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数据通路表，将各功能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部件连接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起来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457200" indent="-457200">
              <a:lnSpc>
                <a:spcPct val="200000"/>
              </a:lnSpc>
              <a:buClr>
                <a:srgbClr val="17406D"/>
              </a:buClr>
              <a:buFont typeface="+mj-ea"/>
              <a:buAutoNum type="circleNumDbPlain"/>
            </a:pPr>
            <a:r>
              <a:rPr lang="zh-CN" altLang="en-US" sz="2000" b="1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封装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成模块，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得到取指单元和译码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单元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953542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10" y="143958"/>
            <a:ext cx="5148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ea typeface="微软雅黑" panose="020B0503020204020204" pitchFamily="34" charset="-122"/>
              </a:rPr>
              <a:t>时钟模块实现 </a:t>
            </a:r>
            <a:r>
              <a:rPr lang="en-US" altLang="zh-CN" sz="2400" dirty="0">
                <a:solidFill>
                  <a:srgbClr val="17406D"/>
                </a:solidFill>
                <a:ea typeface="微软雅黑" panose="020B0503020204020204" pitchFamily="34" charset="-122"/>
              </a:rPr>
              <a:t>—— </a:t>
            </a:r>
            <a:r>
              <a:rPr lang="zh-CN" altLang="en-US" sz="2200" dirty="0">
                <a:solidFill>
                  <a:srgbClr val="C00000"/>
                </a:solidFill>
                <a:ea typeface="微软雅黑" panose="020B0503020204020204" pitchFamily="34" charset="-122"/>
              </a:rPr>
              <a:t>使用</a:t>
            </a:r>
            <a:r>
              <a:rPr lang="en-US" altLang="zh-CN" sz="2400" dirty="0">
                <a:solidFill>
                  <a:srgbClr val="C00000"/>
                </a:solidFill>
                <a:ea typeface="微软雅黑" panose="020B0503020204020204" pitchFamily="34" charset="-122"/>
              </a:rPr>
              <a:t>IP</a:t>
            </a:r>
            <a:r>
              <a:rPr lang="zh-CN" altLang="en-US" sz="2200" dirty="0">
                <a:solidFill>
                  <a:srgbClr val="C00000"/>
                </a:solidFill>
                <a:ea typeface="微软雅黑" panose="020B0503020204020204" pitchFamily="34" charset="-122"/>
              </a:rPr>
              <a:t>核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grpSp>
        <p:nvGrpSpPr>
          <p:cNvPr id="30" name="组合 29">
            <a:extLst>
              <a:ext uri="{FF2B5EF4-FFF2-40B4-BE49-F238E27FC236}">
                <a16:creationId xmlns:a16="http://schemas.microsoft.com/office/drawing/2014/main" xmlns="" id="{155FA741-9A8A-417E-91C6-1AD79EC802FD}"/>
              </a:ext>
            </a:extLst>
          </p:cNvPr>
          <p:cNvGrpSpPr/>
          <p:nvPr/>
        </p:nvGrpSpPr>
        <p:grpSpPr>
          <a:xfrm>
            <a:off x="396220" y="792012"/>
            <a:ext cx="3904615" cy="1618615"/>
            <a:chOff x="396220" y="792012"/>
            <a:chExt cx="3904615" cy="1618615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xmlns="" id="{0E202DE9-6E15-4DA4-9F42-76C0BB234BF8}"/>
                </a:ext>
              </a:extLst>
            </p:cNvPr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396220" y="792012"/>
              <a:ext cx="3904615" cy="1618615"/>
            </a:xfrm>
            <a:prstGeom prst="rect">
              <a:avLst/>
            </a:prstGeom>
          </p:spPr>
        </p:pic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269259B4-6A98-425B-BA47-D1416D3C1668}"/>
                </a:ext>
              </a:extLst>
            </p:cNvPr>
            <p:cNvCxnSpPr>
              <a:cxnSpLocks/>
            </p:cNvCxnSpPr>
            <p:nvPr/>
          </p:nvCxnSpPr>
          <p:spPr>
            <a:xfrm>
              <a:off x="1044911" y="1872102"/>
              <a:ext cx="0" cy="288024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xmlns="" id="{014CCD0E-772C-4C5A-A8B7-AF7A0D9A066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44274" y="1872102"/>
              <a:ext cx="1080727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xmlns="" id="{6B879546-3475-490C-B180-24A8DB3921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44274" y="2160126"/>
              <a:ext cx="1080727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xmlns="" id="{60E7CC03-B3B4-4E1A-BD05-F41135A8D724}"/>
                </a:ext>
              </a:extLst>
            </p:cNvPr>
            <p:cNvCxnSpPr>
              <a:cxnSpLocks/>
            </p:cNvCxnSpPr>
            <p:nvPr/>
          </p:nvCxnSpPr>
          <p:spPr>
            <a:xfrm>
              <a:off x="2125001" y="1872102"/>
              <a:ext cx="0" cy="288024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xmlns="" id="{AA1B5861-D5F1-42B2-90AE-647F21ACE4E6}"/>
                </a:ext>
              </a:extLst>
            </p:cNvPr>
            <p:cNvSpPr txBox="1"/>
            <p:nvPr/>
          </p:nvSpPr>
          <p:spPr>
            <a:xfrm>
              <a:off x="1693602" y="1569565"/>
              <a:ext cx="16548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rgbClr val="C00000"/>
                  </a:solidFill>
                </a:rPr>
                <a:t>1 </a:t>
              </a:r>
              <a:r>
                <a:rPr lang="zh-CN" altLang="en-US" b="1" dirty="0">
                  <a:solidFill>
                    <a:srgbClr val="C00000"/>
                  </a:solidFill>
                </a:rPr>
                <a:t>选择时钟</a:t>
              </a:r>
              <a:r>
                <a:rPr lang="en-US" altLang="zh-CN" b="1" dirty="0">
                  <a:solidFill>
                    <a:srgbClr val="C00000"/>
                  </a:solidFill>
                </a:rPr>
                <a:t>IP</a:t>
              </a: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xmlns="" id="{3D19EE20-4AB8-412A-9993-CF1D84A38533}"/>
              </a:ext>
            </a:extLst>
          </p:cNvPr>
          <p:cNvGrpSpPr/>
          <p:nvPr/>
        </p:nvGrpSpPr>
        <p:grpSpPr>
          <a:xfrm>
            <a:off x="4500562" y="771148"/>
            <a:ext cx="3904615" cy="1849537"/>
            <a:chOff x="4500562" y="771148"/>
            <a:chExt cx="3904615" cy="1849537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xmlns="" id="{321087BB-E3A3-4265-93A4-9C4D72E9E89A}"/>
                </a:ext>
              </a:extLst>
            </p:cNvPr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4500562" y="771148"/>
              <a:ext cx="3904615" cy="1849537"/>
            </a:xfrm>
            <a:prstGeom prst="rect">
              <a:avLst/>
            </a:prstGeom>
          </p:spPr>
        </p:pic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xmlns="" id="{2D63B4DF-6350-418A-822F-D834288D1710}"/>
                </a:ext>
              </a:extLst>
            </p:cNvPr>
            <p:cNvCxnSpPr>
              <a:cxnSpLocks/>
            </p:cNvCxnSpPr>
            <p:nvPr/>
          </p:nvCxnSpPr>
          <p:spPr>
            <a:xfrm>
              <a:off x="5293265" y="2260656"/>
              <a:ext cx="0" cy="288024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xmlns="" id="{0D68F89A-5D01-4FE0-B59B-240162C586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92629" y="2260656"/>
              <a:ext cx="432035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xmlns="" id="{7B8DE753-D243-4DAE-BA38-09182085D32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92629" y="2548680"/>
              <a:ext cx="432035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xmlns="" id="{D1EA4FE6-62A4-4506-ABBD-FE29826DBF51}"/>
                </a:ext>
              </a:extLst>
            </p:cNvPr>
            <p:cNvCxnSpPr>
              <a:cxnSpLocks/>
            </p:cNvCxnSpPr>
            <p:nvPr/>
          </p:nvCxnSpPr>
          <p:spPr>
            <a:xfrm>
              <a:off x="5724664" y="2260656"/>
              <a:ext cx="0" cy="288024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xmlns="" id="{8875C9E7-4565-46E1-9D3E-0050D87013FD}"/>
                </a:ext>
              </a:extLst>
            </p:cNvPr>
            <p:cNvSpPr txBox="1"/>
            <p:nvPr/>
          </p:nvSpPr>
          <p:spPr>
            <a:xfrm>
              <a:off x="5364634" y="1947732"/>
              <a:ext cx="19441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rgbClr val="C00000"/>
                  </a:solidFill>
                </a:rPr>
                <a:t>2 </a:t>
              </a:r>
              <a:r>
                <a:rPr lang="zh-CN" altLang="en-US" b="1" dirty="0">
                  <a:solidFill>
                    <a:srgbClr val="C00000"/>
                  </a:solidFill>
                </a:rPr>
                <a:t>选择时钟类型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xmlns="" id="{C52FF348-BA3F-4085-A470-40775B62853D}"/>
              </a:ext>
            </a:extLst>
          </p:cNvPr>
          <p:cNvGrpSpPr/>
          <p:nvPr/>
        </p:nvGrpSpPr>
        <p:grpSpPr>
          <a:xfrm>
            <a:off x="396220" y="2878621"/>
            <a:ext cx="6578225" cy="1641051"/>
            <a:chOff x="396220" y="2878621"/>
            <a:chExt cx="6578225" cy="1641051"/>
          </a:xfrm>
        </p:grpSpPr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xmlns="" id="{4437C747-7A82-480D-8195-ACAC8B8FBFFB}"/>
                </a:ext>
              </a:extLst>
            </p:cNvPr>
            <p:cNvPicPr/>
            <p:nvPr/>
          </p:nvPicPr>
          <p:blipFill>
            <a:blip r:embed="rId6"/>
            <a:stretch>
              <a:fillRect/>
            </a:stretch>
          </p:blipFill>
          <p:spPr>
            <a:xfrm>
              <a:off x="396220" y="2878621"/>
              <a:ext cx="6578225" cy="1273490"/>
            </a:xfrm>
            <a:prstGeom prst="rect">
              <a:avLst/>
            </a:prstGeom>
          </p:spPr>
        </p:pic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xmlns="" id="{2EC30490-7CDD-425E-933C-9259FDCF3A67}"/>
                </a:ext>
              </a:extLst>
            </p:cNvPr>
            <p:cNvCxnSpPr>
              <a:cxnSpLocks/>
            </p:cNvCxnSpPr>
            <p:nvPr/>
          </p:nvCxnSpPr>
          <p:spPr>
            <a:xfrm>
              <a:off x="1764971" y="3672252"/>
              <a:ext cx="0" cy="288024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xmlns="" id="{133F96E5-A67E-4FAF-B0F9-38DFA21288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64334" y="3672252"/>
              <a:ext cx="1080727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xmlns="" id="{DA9FCCEA-7228-4D4C-8EA6-19F8A1B41D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64334" y="3960276"/>
              <a:ext cx="1080727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xmlns="" id="{CB8F24F6-93D4-4725-8451-7C7BC41C2061}"/>
                </a:ext>
              </a:extLst>
            </p:cNvPr>
            <p:cNvCxnSpPr>
              <a:cxnSpLocks/>
            </p:cNvCxnSpPr>
            <p:nvPr/>
          </p:nvCxnSpPr>
          <p:spPr>
            <a:xfrm>
              <a:off x="2845061" y="3672252"/>
              <a:ext cx="0" cy="288024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xmlns="" id="{63A481E5-EDBA-4CDF-A4E2-60CA06F23EC4}"/>
                </a:ext>
              </a:extLst>
            </p:cNvPr>
            <p:cNvSpPr txBox="1"/>
            <p:nvPr/>
          </p:nvSpPr>
          <p:spPr>
            <a:xfrm>
              <a:off x="2269008" y="4150340"/>
              <a:ext cx="28796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rgbClr val="C00000"/>
                  </a:solidFill>
                </a:rPr>
                <a:t>3 </a:t>
              </a:r>
              <a:r>
                <a:rPr lang="zh-CN" altLang="en-US" b="1" dirty="0">
                  <a:solidFill>
                    <a:srgbClr val="C00000"/>
                  </a:solidFill>
                </a:rPr>
                <a:t>选择输出时钟频率</a:t>
              </a:r>
            </a:p>
          </p:txBody>
        </p:sp>
      </p:grpSp>
      <p:pic>
        <p:nvPicPr>
          <p:cNvPr id="40" name="图片 39">
            <a:extLst>
              <a:ext uri="{FF2B5EF4-FFF2-40B4-BE49-F238E27FC236}">
                <a16:creationId xmlns:a16="http://schemas.microsoft.com/office/drawing/2014/main" xmlns="" id="{18C4D776-829B-4D03-AE44-82A1B7D31227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5520398" y="2754725"/>
            <a:ext cx="3210626" cy="1681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61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635371" y="673400"/>
            <a:ext cx="3865461" cy="3384282"/>
          </a:xfrm>
          <a:prstGeom prst="rect">
            <a:avLst/>
          </a:prstGeom>
          <a:blipFill dpi="0" rotWithShape="1">
            <a:blip r:embed="rId4">
              <a:alphaModFix amt="2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 flipV="1">
            <a:off x="7308796" y="3429780"/>
            <a:ext cx="1610533" cy="1610533"/>
          </a:xfrm>
          <a:prstGeom prst="line">
            <a:avLst/>
          </a:prstGeom>
          <a:noFill/>
          <a:ln w="63500" cap="rnd" cmpd="sng" algn="ctr">
            <a:gradFill>
              <a:gsLst>
                <a:gs pos="0">
                  <a:srgbClr val="17406D">
                    <a:alpha val="0"/>
                  </a:srgbClr>
                </a:gs>
                <a:gs pos="50000">
                  <a:srgbClr val="17406D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cxnSp>
        <p:nvCxnSpPr>
          <p:cNvPr id="22" name="直接连接符 21"/>
          <p:cNvCxnSpPr/>
          <p:nvPr/>
        </p:nvCxnSpPr>
        <p:spPr>
          <a:xfrm flipV="1">
            <a:off x="6876760" y="3322015"/>
            <a:ext cx="1651665" cy="1651664"/>
          </a:xfrm>
          <a:prstGeom prst="line">
            <a:avLst/>
          </a:prstGeom>
          <a:noFill/>
          <a:ln w="50800" cap="rnd" cmpd="sng" algn="ctr">
            <a:gradFill>
              <a:gsLst>
                <a:gs pos="8000">
                  <a:srgbClr val="C00000">
                    <a:alpha val="0"/>
                  </a:srgbClr>
                </a:gs>
                <a:gs pos="100000">
                  <a:srgbClr val="C00000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cxnSp>
        <p:nvCxnSpPr>
          <p:cNvPr id="23" name="直接连接符 22"/>
          <p:cNvCxnSpPr/>
          <p:nvPr/>
        </p:nvCxnSpPr>
        <p:spPr>
          <a:xfrm flipV="1">
            <a:off x="7596820" y="2592162"/>
            <a:ext cx="1368114" cy="1368115"/>
          </a:xfrm>
          <a:prstGeom prst="line">
            <a:avLst/>
          </a:prstGeom>
          <a:noFill/>
          <a:ln w="38100" cap="rnd" cmpd="sng" algn="ctr">
            <a:gradFill>
              <a:gsLst>
                <a:gs pos="0">
                  <a:srgbClr val="17406D">
                    <a:alpha val="0"/>
                  </a:srgbClr>
                </a:gs>
                <a:gs pos="50000">
                  <a:srgbClr val="17406D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3902" y="4248300"/>
            <a:ext cx="2088397" cy="233205"/>
          </a:xfrm>
          <a:prstGeom prst="rect">
            <a:avLst/>
          </a:prstGeom>
        </p:spPr>
      </p:pic>
      <p:sp>
        <p:nvSpPr>
          <p:cNvPr id="7" name="文本框 7"/>
          <p:cNvSpPr txBox="1"/>
          <p:nvPr/>
        </p:nvSpPr>
        <p:spPr>
          <a:xfrm>
            <a:off x="2182824" y="1813006"/>
            <a:ext cx="4752396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开始实验</a:t>
            </a:r>
            <a:endParaRPr lang="zh-CN" altLang="en-US" sz="2646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" name="AutoShape 4" descr="哈尔滨工业大学 深圳 的图像结果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819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直接连接符 17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5" name="TextBox 10"/>
          <p:cNvSpPr txBox="1"/>
          <p:nvPr/>
        </p:nvSpPr>
        <p:spPr>
          <a:xfrm>
            <a:off x="288210" y="143958"/>
            <a:ext cx="21241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课堂检查</a:t>
            </a:r>
            <a:endParaRPr lang="zh-CN" altLang="en-US" sz="28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10"/>
          <p:cNvSpPr txBox="1"/>
          <p:nvPr/>
        </p:nvSpPr>
        <p:spPr>
          <a:xfrm>
            <a:off x="674516" y="864018"/>
            <a:ext cx="685029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将自己设计的译码单元画出来</a:t>
            </a: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译码单元图需包括：</a:t>
            </a: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译码单元与其他单元 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(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取指、执行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, etc.) 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的交互信号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内部子模块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内部子模块之间的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连接</a:t>
            </a: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425184" y="3552221"/>
            <a:ext cx="3741409" cy="46166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  所画的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图</a:t>
            </a:r>
            <a:r>
              <a:rPr lang="zh-CN" altLang="en-US" sz="2000" dirty="0" smtClean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要和数据通路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表</a:t>
            </a:r>
            <a:r>
              <a:rPr lang="zh-CN" altLang="en-US" sz="2000" dirty="0" smtClean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对应！</a:t>
            </a:r>
            <a:endParaRPr lang="en-US" altLang="zh-CN" sz="2000" dirty="0">
              <a:solidFill>
                <a:srgbClr val="7030A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611144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直接连接符 22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26" name="图片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8" name="TextBox 10"/>
          <p:cNvSpPr txBox="1"/>
          <p:nvPr/>
        </p:nvSpPr>
        <p:spPr>
          <a:xfrm>
            <a:off x="288210" y="143958"/>
            <a:ext cx="4068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模块化设计</a:t>
            </a:r>
            <a:endParaRPr lang="zh-CN" altLang="en-US" sz="28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>
            <a:spLocks noChangeArrowheads="1"/>
          </p:cNvSpPr>
          <p:nvPr/>
        </p:nvSpPr>
        <p:spPr bwMode="auto">
          <a:xfrm>
            <a:off x="287658" y="749292"/>
            <a:ext cx="7165150" cy="1338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l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85000"/>
              <a:buFont typeface="Arial" panose="020B0604020202020204" pitchFamily="34" charset="0"/>
              <a:buChar char="–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dirty="0">
                <a:solidFill>
                  <a:srgbClr val="0070C0"/>
                </a:solidFill>
                <a:latin typeface="Consolas" panose="020B0609020204030204" pitchFamily="49" charset="0"/>
              </a:rPr>
              <a:t>module</a:t>
            </a:r>
            <a:r>
              <a:rPr lang="en-US" altLang="zh-CN" sz="1800" dirty="0">
                <a:latin typeface="Consolas" panose="020B0609020204030204" pitchFamily="49" charset="0"/>
              </a:rPr>
              <a:t> </a:t>
            </a:r>
            <a:r>
              <a:rPr lang="en-US" altLang="zh-CN" sz="1800" dirty="0" err="1">
                <a:latin typeface="Consolas" panose="020B0609020204030204" pitchFamily="49" charset="0"/>
              </a:rPr>
              <a:t>miniRV</a:t>
            </a:r>
            <a:r>
              <a:rPr lang="en-US" altLang="zh-CN" sz="1800" dirty="0">
                <a:latin typeface="Consolas" panose="020B0609020204030204" pitchFamily="49" charset="0"/>
              </a:rPr>
              <a:t>(</a:t>
            </a:r>
            <a:r>
              <a:rPr lang="en-US" altLang="zh-CN" sz="1800" dirty="0" err="1">
                <a:latin typeface="Consolas" panose="020B0609020204030204" pitchFamily="49" charset="0"/>
              </a:rPr>
              <a:t>rst_i</a:t>
            </a:r>
            <a:r>
              <a:rPr lang="en-US" altLang="zh-CN" sz="1800" dirty="0">
                <a:latin typeface="Consolas" panose="020B0609020204030204" pitchFamily="49" charset="0"/>
              </a:rPr>
              <a:t>, </a:t>
            </a:r>
            <a:r>
              <a:rPr lang="en-US" altLang="zh-CN" sz="1800" dirty="0" err="1">
                <a:latin typeface="Consolas" panose="020B0609020204030204" pitchFamily="49" charset="0"/>
              </a:rPr>
              <a:t>clk_i</a:t>
            </a:r>
            <a:r>
              <a:rPr lang="en-US" altLang="zh-CN" sz="1800" dirty="0">
                <a:latin typeface="Consolas" panose="020B0609020204030204" pitchFamily="49" charset="0"/>
              </a:rPr>
              <a:t>, debug</a:t>
            </a:r>
            <a:r>
              <a:rPr lang="zh-CN" altLang="en-US" sz="1800" dirty="0">
                <a:latin typeface="Consolas" panose="020B0609020204030204" pitchFamily="49" charset="0"/>
              </a:rPr>
              <a:t>信号</a:t>
            </a:r>
            <a:r>
              <a:rPr lang="en-US" altLang="zh-CN" sz="1800" dirty="0">
                <a:latin typeface="Consolas" panose="020B0609020204030204" pitchFamily="49" charset="0"/>
              </a:rPr>
              <a:t>);</a:t>
            </a:r>
          </a:p>
          <a:p>
            <a:pPr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dirty="0">
                <a:latin typeface="Consolas" panose="020B0609020204030204" pitchFamily="49" charset="0"/>
              </a:rPr>
              <a:t>    </a:t>
            </a:r>
            <a:r>
              <a:rPr lang="en-US" altLang="zh-CN" sz="1800" dirty="0">
                <a:solidFill>
                  <a:srgbClr val="0070C0"/>
                </a:solidFill>
                <a:latin typeface="Consolas" panose="020B0609020204030204" pitchFamily="49" charset="0"/>
              </a:rPr>
              <a:t>input</a:t>
            </a:r>
            <a:r>
              <a:rPr lang="en-US" altLang="zh-CN" sz="1800" dirty="0">
                <a:latin typeface="Consolas" panose="020B0609020204030204" pitchFamily="49" charset="0"/>
              </a:rPr>
              <a:t> </a:t>
            </a:r>
            <a:r>
              <a:rPr lang="en-US" altLang="zh-CN" sz="1800" dirty="0" err="1">
                <a:latin typeface="Consolas" panose="020B0609020204030204" pitchFamily="49" charset="0"/>
              </a:rPr>
              <a:t>rst_i</a:t>
            </a:r>
            <a:r>
              <a:rPr lang="en-US" altLang="zh-CN" sz="1800" dirty="0">
                <a:latin typeface="Consolas" panose="020B0609020204030204" pitchFamily="49" charset="0"/>
              </a:rPr>
              <a:t>;          </a:t>
            </a:r>
            <a:r>
              <a:rPr lang="en-US" altLang="zh-CN" sz="18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zh-CN" altLang="en-US" sz="1800" dirty="0">
                <a:solidFill>
                  <a:srgbClr val="00B050"/>
                </a:solidFill>
                <a:latin typeface="Consolas" panose="020B0609020204030204" pitchFamily="49" charset="0"/>
              </a:rPr>
              <a:t>板上的</a:t>
            </a:r>
            <a:r>
              <a:rPr lang="en-US" altLang="zh-CN" sz="1800" dirty="0">
                <a:solidFill>
                  <a:srgbClr val="00B050"/>
                </a:solidFill>
                <a:latin typeface="Consolas" panose="020B0609020204030204" pitchFamily="49" charset="0"/>
              </a:rPr>
              <a:t>Reset</a:t>
            </a:r>
            <a:r>
              <a:rPr lang="zh-CN" altLang="en-US" sz="1800" dirty="0">
                <a:solidFill>
                  <a:srgbClr val="00B050"/>
                </a:solidFill>
                <a:latin typeface="Consolas" panose="020B0609020204030204" pitchFamily="49" charset="0"/>
              </a:rPr>
              <a:t>信号，低电平复位</a:t>
            </a:r>
          </a:p>
          <a:p>
            <a:pPr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 dirty="0">
                <a:latin typeface="Consolas" panose="020B0609020204030204" pitchFamily="49" charset="0"/>
              </a:rPr>
              <a:t>    </a:t>
            </a:r>
            <a:r>
              <a:rPr lang="en-US" altLang="zh-CN" sz="1800" dirty="0">
                <a:solidFill>
                  <a:srgbClr val="0070C0"/>
                </a:solidFill>
                <a:latin typeface="Consolas" panose="020B0609020204030204" pitchFamily="49" charset="0"/>
              </a:rPr>
              <a:t>input</a:t>
            </a:r>
            <a:r>
              <a:rPr lang="en-US" altLang="zh-CN" sz="1800" dirty="0">
                <a:latin typeface="Consolas" panose="020B0609020204030204" pitchFamily="49" charset="0"/>
              </a:rPr>
              <a:t> </a:t>
            </a:r>
            <a:r>
              <a:rPr lang="en-US" altLang="zh-CN" sz="1800" dirty="0" err="1">
                <a:latin typeface="Consolas" panose="020B0609020204030204" pitchFamily="49" charset="0"/>
              </a:rPr>
              <a:t>clk_i</a:t>
            </a:r>
            <a:r>
              <a:rPr lang="en-US" altLang="zh-CN" sz="1800" dirty="0">
                <a:latin typeface="Consolas" panose="020B0609020204030204" pitchFamily="49" charset="0"/>
              </a:rPr>
              <a:t>;          </a:t>
            </a:r>
            <a:r>
              <a:rPr lang="en-US" altLang="zh-CN" sz="18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zh-CN" altLang="en-US" sz="1800" dirty="0">
                <a:solidFill>
                  <a:srgbClr val="00B050"/>
                </a:solidFill>
                <a:latin typeface="Consolas" panose="020B0609020204030204" pitchFamily="49" charset="0"/>
              </a:rPr>
              <a:t>板上的</a:t>
            </a:r>
            <a:r>
              <a:rPr lang="en-US" altLang="zh-CN" sz="1800" dirty="0">
                <a:solidFill>
                  <a:srgbClr val="00B050"/>
                </a:solidFill>
                <a:latin typeface="Consolas" panose="020B0609020204030204" pitchFamily="49" charset="0"/>
              </a:rPr>
              <a:t>100MHz</a:t>
            </a:r>
            <a:r>
              <a:rPr lang="zh-CN" altLang="en-US" sz="1800" dirty="0">
                <a:solidFill>
                  <a:srgbClr val="00B050"/>
                </a:solidFill>
                <a:latin typeface="Consolas" panose="020B0609020204030204" pitchFamily="49" charset="0"/>
              </a:rPr>
              <a:t>时钟信号</a:t>
            </a:r>
            <a:endParaRPr lang="en-US" altLang="zh-CN" sz="1400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8403658"/>
              </p:ext>
            </p:extLst>
          </p:nvPr>
        </p:nvGraphicFramePr>
        <p:xfrm>
          <a:off x="1548316" y="2232132"/>
          <a:ext cx="6229534" cy="228028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8505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8231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6216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25336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模  块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72084" rtl="0" eaLnBrk="1" fontAlgn="ctr" latinLnBrk="0" hangingPunct="1"/>
                      <a:r>
                        <a:rPr lang="zh-CN" altLang="en-US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文  件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72084" rtl="0" eaLnBrk="1" fontAlgn="ctr" latinLnBrk="0" hangingPunct="1"/>
                      <a:r>
                        <a:rPr lang="zh-CN" altLang="en-US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备  注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2668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顶层模块</a:t>
                      </a:r>
                      <a:endParaRPr lang="zh-CN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73594" rtl="0" eaLnBrk="1" fontAlgn="ctr" latinLnBrk="0" hangingPunct="1"/>
                      <a:r>
                        <a:rPr lang="en-US" sz="1600" b="1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miniRV.v</a:t>
                      </a:r>
                      <a:endParaRPr lang="en-US" sz="16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673594" rtl="0" eaLnBrk="1" fontAlgn="ctr" latinLnBrk="0" hangingPunct="1"/>
                      <a:r>
                        <a:rPr lang="en-US" sz="16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  </a:t>
                      </a:r>
                      <a:r>
                        <a:rPr lang="zh-CN" altLang="en-US" sz="16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实例化、连接各部件</a:t>
                      </a:r>
                      <a:endParaRPr lang="en-US" sz="16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2668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时钟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73594" rtl="0" eaLnBrk="1" fontAlgn="ctr" latinLnBrk="0" hangingPunct="1"/>
                      <a:r>
                        <a:rPr lang="en-US" sz="1600" b="1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cpuclk.v</a:t>
                      </a:r>
                      <a:endParaRPr lang="en-US" sz="16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673594" rtl="0" eaLnBrk="1" fontAlgn="ctr" latinLnBrk="0" hangingPunct="1"/>
                      <a:r>
                        <a:rPr lang="en-US" sz="16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  </a:t>
                      </a:r>
                      <a:r>
                        <a:rPr lang="zh-CN" altLang="en-US" sz="16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系统时钟 </a:t>
                      </a:r>
                      <a:r>
                        <a:rPr lang="en-US" altLang="zh-CN" sz="16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(</a:t>
                      </a:r>
                      <a:r>
                        <a:rPr lang="en-US" altLang="zh-CN" sz="1600" b="1" i="0" u="none" strike="noStrike" kern="1200" dirty="0">
                          <a:solidFill>
                            <a:srgbClr val="0070C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25MHz</a:t>
                      </a:r>
                      <a:r>
                        <a:rPr lang="en-US" altLang="zh-CN" sz="16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)</a:t>
                      </a:r>
                      <a:endParaRPr lang="en-US" sz="16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26683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存储器模块</a:t>
                      </a:r>
                      <a:endParaRPr lang="zh-CN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73594" rtl="0" eaLnBrk="1" fontAlgn="ctr" latinLnBrk="0" hangingPunct="1"/>
                      <a:r>
                        <a:rPr lang="en-US" sz="1600" b="1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prgrom.v</a:t>
                      </a:r>
                      <a:endParaRPr lang="en-US" sz="16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673594" rtl="0" eaLnBrk="1" fontAlgn="ctr" latinLnBrk="0" hangingPunct="1"/>
                      <a:r>
                        <a:rPr lang="en-US" sz="16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  </a:t>
                      </a:r>
                      <a:r>
                        <a:rPr lang="zh-CN" altLang="en-US" sz="16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指令存储器 </a:t>
                      </a:r>
                      <a:r>
                        <a:rPr lang="en-US" altLang="zh-CN" sz="16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(</a:t>
                      </a:r>
                      <a:r>
                        <a:rPr lang="en-US" altLang="zh-CN" sz="1600" b="1" i="0" u="none" strike="noStrike" kern="1200" dirty="0">
                          <a:solidFill>
                            <a:srgbClr val="0070C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64KB</a:t>
                      </a:r>
                      <a:r>
                        <a:rPr lang="en-US" altLang="zh-CN" sz="16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)</a:t>
                      </a:r>
                      <a:endParaRPr lang="en-US" sz="16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26683">
                <a:tc vMerge="1">
                  <a:txBody>
                    <a:bodyPr/>
                    <a:lstStyle/>
                    <a:p>
                      <a:pPr algn="ctr" fontAlgn="ctr"/>
                      <a:endParaRPr lang="zh-CN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73594" rtl="0" eaLnBrk="1" fontAlgn="ctr" latinLnBrk="0" hangingPunct="1"/>
                      <a:r>
                        <a:rPr lang="en-US" sz="1600" b="1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dmem.v</a:t>
                      </a:r>
                      <a:endParaRPr lang="en-US" sz="16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673594" rtl="0" eaLnBrk="1" fontAlgn="ctr" latinLnBrk="0" hangingPunct="1"/>
                      <a:r>
                        <a:rPr lang="en-US" sz="16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  </a:t>
                      </a:r>
                      <a:r>
                        <a:rPr lang="zh-CN" altLang="en-US" sz="16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数据存储器 </a:t>
                      </a:r>
                      <a:r>
                        <a:rPr lang="en-US" altLang="zh-CN" sz="16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(</a:t>
                      </a:r>
                      <a:r>
                        <a:rPr lang="en-US" altLang="zh-CN" sz="1600" b="1" i="0" u="none" strike="noStrike" kern="1200" dirty="0">
                          <a:solidFill>
                            <a:srgbClr val="0070C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64KB</a:t>
                      </a:r>
                      <a:r>
                        <a:rPr lang="en-US" altLang="zh-CN" sz="16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)</a:t>
                      </a:r>
                      <a:endParaRPr lang="en-US" sz="16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1816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i="1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取指模块</a:t>
                      </a:r>
                      <a:endParaRPr lang="zh-CN" alt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ifetc</a:t>
                      </a:r>
                      <a:r>
                        <a:rPr lang="en-US" altLang="zh-CN" sz="16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h</a:t>
                      </a:r>
                      <a:r>
                        <a:rPr lang="en-US" sz="16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.v</a:t>
                      </a:r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1816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i="1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译码模块 </a:t>
                      </a:r>
                      <a:r>
                        <a:rPr lang="en-US" altLang="zh-CN" sz="1600" i="1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(</a:t>
                      </a:r>
                      <a:r>
                        <a:rPr lang="zh-CN" altLang="en-US" sz="1600" i="1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含寄存器组</a:t>
                      </a:r>
                      <a:r>
                        <a:rPr lang="en-US" altLang="zh-CN" sz="1600" i="1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)</a:t>
                      </a:r>
                      <a:endParaRPr lang="zh-CN" alt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idecode.v</a:t>
                      </a:r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1816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i="1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执行模块</a:t>
                      </a:r>
                      <a:endParaRPr lang="zh-CN" alt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73594" rtl="0" eaLnBrk="1" fontAlgn="ctr" latinLnBrk="0" hangingPunct="1"/>
                      <a:r>
                        <a:rPr lang="en-US" sz="1600" b="0" i="1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execute.v</a:t>
                      </a:r>
                      <a:endParaRPr lang="en-US" sz="1600" b="0" i="1" u="none" strike="noStrike" kern="1200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673594" rtl="0" eaLnBrk="1" fontAlgn="ctr" latinLnBrk="0" hangingPunct="1"/>
                      <a:endParaRPr lang="en-US" sz="1600" b="0" i="1" u="none" strike="noStrike" kern="1200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18168">
                <a:tc>
                  <a:txBody>
                    <a:bodyPr/>
                    <a:lstStyle/>
                    <a:p>
                      <a:pPr marL="0" algn="ctr" defTabSz="673594" rtl="0" eaLnBrk="1" fontAlgn="ctr" latinLnBrk="0" hangingPunct="1"/>
                      <a:r>
                        <a:rPr lang="zh-CN" altLang="en-US" sz="1600" b="0" i="1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控制器模块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73594" rtl="0" eaLnBrk="1" fontAlgn="ctr" latinLnBrk="0" hangingPunct="1"/>
                      <a:r>
                        <a:rPr lang="en-US" sz="1600" b="0" i="1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control.v</a:t>
                      </a:r>
                      <a:endParaRPr lang="en-US" sz="1600" b="0" i="1" u="none" strike="noStrike" kern="1200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673594" rtl="0" eaLnBrk="1" fontAlgn="ctr" latinLnBrk="0" hangingPunct="1"/>
                      <a:endParaRPr lang="en-US" sz="1600" b="0" i="1" u="none" strike="noStrike" kern="1200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  <p:sp>
        <p:nvSpPr>
          <p:cNvPr id="2" name="左大括号 1"/>
          <p:cNvSpPr/>
          <p:nvPr/>
        </p:nvSpPr>
        <p:spPr>
          <a:xfrm>
            <a:off x="1188286" y="3528240"/>
            <a:ext cx="216018" cy="1008084"/>
          </a:xfrm>
          <a:prstGeom prst="leftBrace">
            <a:avLst>
              <a:gd name="adj1" fmla="val 116667"/>
              <a:gd name="adj2" fmla="val 50000"/>
            </a:avLst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48205" y="3828168"/>
            <a:ext cx="7200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示例</a:t>
            </a:r>
            <a:endParaRPr lang="zh-CN" altLang="en-US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945419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10" y="143958"/>
            <a:ext cx="2727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ea typeface="微软雅黑" panose="020B0503020204020204" pitchFamily="34" charset="-122"/>
              </a:rPr>
              <a:t>数据</a:t>
            </a:r>
            <a:r>
              <a:rPr lang="zh-CN" altLang="en-US" sz="28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通路实例</a:t>
            </a:r>
            <a:endParaRPr lang="zh-CN" altLang="en-US" sz="2800" dirty="0">
              <a:solidFill>
                <a:srgbClr val="17406D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56730" y="1077089"/>
            <a:ext cx="8911599" cy="45241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Picture 2" descr="https://hitsz-cslab.gitee.io/organ/lab2/assets/t5-2.png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30" y="1077089"/>
            <a:ext cx="8916048" cy="2432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>
            <a:off x="612238" y="1008030"/>
            <a:ext cx="6552546" cy="2592216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072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直接连接符 22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26" name="图片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9" name="TextBox 10"/>
          <p:cNvSpPr txBox="1"/>
          <p:nvPr/>
        </p:nvSpPr>
        <p:spPr>
          <a:xfrm>
            <a:off x="288210" y="143958"/>
            <a:ext cx="32762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实验内容</a:t>
            </a:r>
            <a:r>
              <a:rPr lang="en-US" altLang="zh-CN" sz="28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取指单元</a:t>
            </a:r>
            <a:endParaRPr lang="zh-CN" altLang="en-US" sz="28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10"/>
          <p:cNvSpPr txBox="1"/>
          <p:nvPr/>
        </p:nvSpPr>
        <p:spPr>
          <a:xfrm>
            <a:off x="674516" y="864018"/>
            <a:ext cx="757035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使用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Verilog HDL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实现单周期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CPU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的</a:t>
            </a:r>
            <a:r>
              <a:rPr lang="zh-CN" altLang="en-US" sz="2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取指</a:t>
            </a:r>
            <a:r>
              <a:rPr lang="zh-CN" altLang="en-US" sz="2000" u="sng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单元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：</a:t>
            </a: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根据数据通路表和控制信号取值表，确定取指单元的</a:t>
            </a:r>
            <a:r>
              <a:rPr lang="zh-CN" altLang="en-US" sz="20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接口</a:t>
            </a:r>
            <a:endParaRPr lang="en-US" altLang="zh-CN" sz="20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实现所需的功能部件（如</a:t>
            </a: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PC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、</a:t>
            </a: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NPC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、</a:t>
            </a: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IROM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，</a:t>
            </a: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etc.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）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根据数据通路表，连接各个部件，形成取指单元</a:t>
            </a: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388" y="2369523"/>
            <a:ext cx="4325636" cy="847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499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10" y="143958"/>
            <a:ext cx="43563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ea typeface="微软雅黑" panose="020B0503020204020204" pitchFamily="34" charset="-122"/>
              </a:rPr>
              <a:t>取</a:t>
            </a:r>
            <a:r>
              <a:rPr lang="zh-CN" altLang="en-US" sz="28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指</a:t>
            </a:r>
            <a:r>
              <a:rPr lang="zh-CN" altLang="en-US" sz="2800" dirty="0">
                <a:solidFill>
                  <a:srgbClr val="17406D"/>
                </a:solidFill>
                <a:ea typeface="微软雅黑" panose="020B0503020204020204" pitchFamily="34" charset="-122"/>
              </a:rPr>
              <a:t>单元</a:t>
            </a:r>
            <a:r>
              <a:rPr lang="zh-CN" altLang="en-US" sz="28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实现 </a:t>
            </a:r>
            <a:r>
              <a:rPr lang="en-US" altLang="zh-CN" sz="28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– </a:t>
            </a:r>
            <a:r>
              <a:rPr lang="zh-CN" altLang="en-US" sz="2400" dirty="0" smtClean="0">
                <a:solidFill>
                  <a:srgbClr val="C00000"/>
                </a:solidFill>
                <a:ea typeface="微软雅黑" panose="020B0503020204020204" pitchFamily="34" charset="-122"/>
              </a:rPr>
              <a:t>基本思路</a:t>
            </a:r>
            <a:endParaRPr lang="zh-CN" altLang="en-US" sz="2000" dirty="0">
              <a:solidFill>
                <a:srgbClr val="C0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sp>
        <p:nvSpPr>
          <p:cNvPr id="7" name="文本框 10"/>
          <p:cNvSpPr txBox="1"/>
          <p:nvPr/>
        </p:nvSpPr>
        <p:spPr>
          <a:xfrm>
            <a:off x="324213" y="864018"/>
            <a:ext cx="608450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首先实现取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指单元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所需的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功能部件</a:t>
            </a: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根据数据通路表的连接关系，将各部件连接起来</a:t>
            </a: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封装成模块，得到取指单元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pic>
        <p:nvPicPr>
          <p:cNvPr id="9" name="Picture 2" descr="https://hitsz-cslab.gitee.io/organ/lab2/assets/t4-1.pn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997" b="23903"/>
          <a:stretch/>
        </p:blipFill>
        <p:spPr bwMode="auto">
          <a:xfrm>
            <a:off x="2880427" y="1872102"/>
            <a:ext cx="3528294" cy="2217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914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10" y="143958"/>
            <a:ext cx="4932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ea typeface="微软雅黑" panose="020B0503020204020204" pitchFamily="34" charset="-122"/>
              </a:rPr>
              <a:t>构建</a:t>
            </a:r>
            <a:r>
              <a:rPr lang="zh-CN" altLang="en-US" sz="28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功能部件 </a:t>
            </a:r>
            <a:r>
              <a:rPr lang="en-US" altLang="zh-CN" sz="24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– </a:t>
            </a:r>
            <a:r>
              <a:rPr lang="en-US" altLang="zh-CN" sz="2400" dirty="0" smtClean="0">
                <a:solidFill>
                  <a:srgbClr val="C00000"/>
                </a:solidFill>
                <a:ea typeface="微软雅黑" panose="020B0503020204020204" pitchFamily="34" charset="-122"/>
              </a:rPr>
              <a:t>PC</a:t>
            </a:r>
            <a:r>
              <a:rPr lang="zh-CN" altLang="en-US" sz="2400" dirty="0" smtClean="0">
                <a:solidFill>
                  <a:srgbClr val="C00000"/>
                </a:solidFill>
                <a:ea typeface="微软雅黑" panose="020B0503020204020204" pitchFamily="34" charset="-122"/>
              </a:rPr>
              <a:t>和</a:t>
            </a:r>
            <a:r>
              <a:rPr lang="en-US" altLang="zh-CN" sz="2400" dirty="0" smtClean="0">
                <a:solidFill>
                  <a:srgbClr val="C00000"/>
                </a:solidFill>
                <a:ea typeface="微软雅黑" panose="020B0503020204020204" pitchFamily="34" charset="-122"/>
              </a:rPr>
              <a:t>NPC</a:t>
            </a:r>
            <a:endParaRPr lang="zh-CN" altLang="en-US" sz="2200" dirty="0">
              <a:solidFill>
                <a:srgbClr val="C0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sp>
        <p:nvSpPr>
          <p:cNvPr id="11" name="文本框 10"/>
          <p:cNvSpPr txBox="1"/>
          <p:nvPr/>
        </p:nvSpPr>
        <p:spPr>
          <a:xfrm>
            <a:off x="324214" y="864018"/>
            <a:ext cx="5997124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PC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：</a:t>
            </a: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32bit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寄存器，存储着当前指令的地址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en-US" altLang="zh-CN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PC</a:t>
            </a:r>
            <a:r>
              <a:rPr lang="zh-CN" altLang="en-US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的</a:t>
            </a:r>
            <a:r>
              <a:rPr lang="en-US" altLang="zh-CN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BIT1</a:t>
            </a:r>
            <a:r>
              <a:rPr lang="zh-CN" altLang="en-US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和</a:t>
            </a:r>
            <a:r>
              <a:rPr lang="en-US" altLang="zh-CN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BIT0</a:t>
            </a:r>
            <a:r>
              <a:rPr lang="zh-CN" altLang="en-US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恒为</a:t>
            </a:r>
            <a:r>
              <a:rPr lang="en-US" altLang="zh-CN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0</a:t>
            </a:r>
            <a:r>
              <a:rPr lang="zh-CN" altLang="en-US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，故也可使用</a:t>
            </a:r>
            <a:r>
              <a:rPr lang="en-US" altLang="zh-CN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30bit</a:t>
            </a:r>
            <a:r>
              <a:rPr lang="zh-CN" altLang="en-US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寄存器</a:t>
            </a:r>
            <a:endParaRPr lang="en-US" altLang="zh-CN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en-US" altLang="zh-CN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PC</a:t>
            </a:r>
            <a:r>
              <a:rPr lang="zh-CN" altLang="en-US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的初始值是</a:t>
            </a:r>
            <a:r>
              <a:rPr lang="en-US" altLang="zh-CN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CPU</a:t>
            </a:r>
            <a:r>
              <a:rPr lang="zh-CN" altLang="en-US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复位后执行的首条指令的地址</a:t>
            </a:r>
            <a:endParaRPr lang="en-US" altLang="zh-CN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要点：用</a:t>
            </a:r>
            <a:r>
              <a:rPr lang="en-US" altLang="zh-CN" dirty="0" err="1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NPC.npc</a:t>
            </a:r>
            <a:r>
              <a:rPr lang="zh-CN" altLang="en-US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更新</a:t>
            </a:r>
            <a:r>
              <a:rPr lang="en-US" altLang="zh-CN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PC</a:t>
            </a:r>
            <a:endParaRPr lang="en-US" altLang="zh-CN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NPC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：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输入：</a:t>
            </a: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PC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、</a:t>
            </a:r>
            <a:r>
              <a:rPr lang="en-US" altLang="zh-CN" sz="2000" dirty="0" err="1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imm</a:t>
            </a: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2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种操作：</a:t>
            </a: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PC+4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、</a:t>
            </a:r>
            <a:r>
              <a:rPr lang="en-US" altLang="zh-CN" sz="2000" dirty="0" err="1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PC+sext</a:t>
            </a: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(</a:t>
            </a:r>
            <a:r>
              <a:rPr lang="en-US" altLang="zh-CN" sz="2000" dirty="0" err="1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imm</a:t>
            </a: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)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要点：根据操作码、功能码判断所需操作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grpSp>
        <p:nvGrpSpPr>
          <p:cNvPr id="20" name="组合 19"/>
          <p:cNvGrpSpPr/>
          <p:nvPr/>
        </p:nvGrpSpPr>
        <p:grpSpPr>
          <a:xfrm>
            <a:off x="6012688" y="2232132"/>
            <a:ext cx="2643361" cy="1542613"/>
            <a:chOff x="3279998" y="3281735"/>
            <a:chExt cx="2643361" cy="1542613"/>
          </a:xfrm>
        </p:grpSpPr>
        <p:sp>
          <p:nvSpPr>
            <p:cNvPr id="21" name="Rectangle 4"/>
            <p:cNvSpPr>
              <a:spLocks noChangeArrowheads="1"/>
            </p:cNvSpPr>
            <p:nvPr/>
          </p:nvSpPr>
          <p:spPr bwMode="auto">
            <a:xfrm>
              <a:off x="3490091" y="3476361"/>
              <a:ext cx="435448" cy="333034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" pitchFamily="34" charset="0"/>
                  <a:cs typeface="Arial" pitchFamily="34" charset="0"/>
                </a:rPr>
                <a:t>PC</a:t>
              </a:r>
            </a:p>
          </p:txBody>
        </p:sp>
        <p:sp>
          <p:nvSpPr>
            <p:cNvPr id="22" name="Rectangle 5"/>
            <p:cNvSpPr>
              <a:spLocks noChangeArrowheads="1"/>
            </p:cNvSpPr>
            <p:nvPr/>
          </p:nvSpPr>
          <p:spPr bwMode="auto">
            <a:xfrm rot="16200000">
              <a:off x="4382265" y="3394443"/>
              <a:ext cx="1082389" cy="856973"/>
            </a:xfrm>
            <a:prstGeom prst="rect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  <a:miter lim="800000"/>
              <a:headEnd/>
              <a:tailEnd/>
            </a:ln>
          </p:spPr>
          <p:txBody>
            <a:bodyPr vert="eaVert" wrap="none" anchor="ctr">
              <a:prstTxWarp prst="textNoShape">
                <a:avLst/>
              </a:prstTxWarp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b="0" i="0" u="none" strike="noStrike" kern="0" cap="none" spc="0" normalizeH="0" baseline="0" noProof="0" dirty="0" err="1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IMem</a:t>
              </a:r>
              <a:endParaRPr kumimoji="1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endParaRPr>
            </a:p>
          </p:txBody>
        </p:sp>
        <p:sp>
          <p:nvSpPr>
            <p:cNvPr id="23" name="AutoShape 6"/>
            <p:cNvSpPr>
              <a:spLocks noChangeArrowheads="1"/>
            </p:cNvSpPr>
            <p:nvPr/>
          </p:nvSpPr>
          <p:spPr bwMode="auto">
            <a:xfrm>
              <a:off x="3995003" y="3965995"/>
              <a:ext cx="322399" cy="322249"/>
            </a:xfrm>
            <a:prstGeom prst="roundRect">
              <a:avLst>
                <a:gd name="adj" fmla="val 16667"/>
              </a:avLst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" pitchFamily="34" charset="0"/>
                  <a:cs typeface="Arial" pitchFamily="34" charset="0"/>
                </a:rPr>
                <a:t>+4</a:t>
              </a:r>
            </a:p>
          </p:txBody>
        </p:sp>
        <p:sp>
          <p:nvSpPr>
            <p:cNvPr id="24" name="Line 7"/>
            <p:cNvSpPr>
              <a:spLocks noChangeShapeType="1"/>
            </p:cNvSpPr>
            <p:nvPr/>
          </p:nvSpPr>
          <p:spPr bwMode="auto">
            <a:xfrm>
              <a:off x="3925539" y="3642878"/>
              <a:ext cx="569433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5" name="Line 9"/>
            <p:cNvSpPr>
              <a:spLocks noChangeShapeType="1"/>
            </p:cNvSpPr>
            <p:nvPr/>
          </p:nvSpPr>
          <p:spPr bwMode="auto">
            <a:xfrm>
              <a:off x="5343533" y="3541387"/>
              <a:ext cx="544311" cy="0"/>
            </a:xfrm>
            <a:prstGeom prst="line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  <a:round/>
              <a:headEnd/>
              <a:tailEnd type="triangle" w="med" len="med"/>
            </a:ln>
          </p:spPr>
          <p:txBody>
            <a:bodyPr wrap="none" lIns="0" tIns="0" rIns="0" bIns="0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6" name="Line 10"/>
            <p:cNvSpPr>
              <a:spLocks noChangeShapeType="1"/>
            </p:cNvSpPr>
            <p:nvPr/>
          </p:nvSpPr>
          <p:spPr bwMode="auto">
            <a:xfrm>
              <a:off x="5343533" y="3766786"/>
              <a:ext cx="544311" cy="0"/>
            </a:xfrm>
            <a:prstGeom prst="line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  <a:round/>
              <a:headEnd/>
              <a:tailEnd type="triangle" w="med" len="med"/>
            </a:ln>
          </p:spPr>
          <p:txBody>
            <a:bodyPr wrap="none" lIns="0" tIns="0" rIns="0" bIns="0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7" name="Line 11"/>
            <p:cNvSpPr>
              <a:spLocks noChangeShapeType="1"/>
            </p:cNvSpPr>
            <p:nvPr/>
          </p:nvSpPr>
          <p:spPr bwMode="auto">
            <a:xfrm>
              <a:off x="5343533" y="3998096"/>
              <a:ext cx="533637" cy="0"/>
            </a:xfrm>
            <a:prstGeom prst="line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  <a:round/>
              <a:headEnd/>
              <a:tailEnd type="triangle" w="med" len="med"/>
            </a:ln>
          </p:spPr>
          <p:txBody>
            <a:bodyPr wrap="none" lIns="0" tIns="0" rIns="0" bIns="0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8" name="Text Box 12"/>
            <p:cNvSpPr txBox="1">
              <a:spLocks noChangeArrowheads="1"/>
            </p:cNvSpPr>
            <p:nvPr/>
          </p:nvSpPr>
          <p:spPr bwMode="auto">
            <a:xfrm>
              <a:off x="5397401" y="3755158"/>
              <a:ext cx="291747" cy="276999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kern="0" dirty="0">
                  <a:solidFill>
                    <a:schemeClr val="bg1">
                      <a:lumMod val="85000"/>
                    </a:schemeClr>
                  </a:solidFill>
                  <a:latin typeface="Arial" pitchFamily="34" charset="0"/>
                  <a:cs typeface="Arial" pitchFamily="34" charset="0"/>
                </a:rPr>
                <a:t>rs</a:t>
              </a:r>
              <a:r>
                <a:rPr kumimoji="1" lang="en-US" sz="1400" kern="0" dirty="0">
                  <a:solidFill>
                    <a:schemeClr val="bg1">
                      <a:lumMod val="85000"/>
                    </a:schemeClr>
                  </a:solidFill>
                  <a:latin typeface="Arial" pitchFamily="34" charset="0"/>
                  <a:cs typeface="Arial" pitchFamily="34" charset="0"/>
                </a:rPr>
                <a:t>2</a:t>
              </a:r>
              <a:endParaRPr kumimoji="1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9" name="Text Box 13"/>
            <p:cNvSpPr txBox="1">
              <a:spLocks noChangeArrowheads="1"/>
            </p:cNvSpPr>
            <p:nvPr/>
          </p:nvSpPr>
          <p:spPr bwMode="auto">
            <a:xfrm>
              <a:off x="5397306" y="3511282"/>
              <a:ext cx="291747" cy="276999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latin typeface="Arial" pitchFamily="34" charset="0"/>
                  <a:cs typeface="Arial" pitchFamily="34" charset="0"/>
                </a:rPr>
                <a:t>rs</a:t>
              </a:r>
              <a:r>
                <a:rPr kumimoji="1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latin typeface="Arial" pitchFamily="34" charset="0"/>
                  <a:cs typeface="Arial" pitchFamily="34" charset="0"/>
                </a:rPr>
                <a:t>1</a:t>
              </a:r>
              <a:endParaRPr kumimoji="1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0" name="Text Box 14"/>
            <p:cNvSpPr txBox="1">
              <a:spLocks noChangeArrowheads="1"/>
            </p:cNvSpPr>
            <p:nvPr/>
          </p:nvSpPr>
          <p:spPr bwMode="auto">
            <a:xfrm>
              <a:off x="5396507" y="3281737"/>
              <a:ext cx="205184" cy="276999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latin typeface="Arial" pitchFamily="34" charset="0"/>
                  <a:cs typeface="Arial" pitchFamily="34" charset="0"/>
                </a:rPr>
                <a:t>rd</a:t>
              </a:r>
            </a:p>
          </p:txBody>
        </p:sp>
        <p:sp>
          <p:nvSpPr>
            <p:cNvPr id="31" name="Text Box 31"/>
            <p:cNvSpPr txBox="1">
              <a:spLocks noChangeArrowheads="1"/>
            </p:cNvSpPr>
            <p:nvPr/>
          </p:nvSpPr>
          <p:spPr bwMode="auto">
            <a:xfrm>
              <a:off x="5302676" y="3967824"/>
              <a:ext cx="620683" cy="369332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" pitchFamily="34" charset="0"/>
                  <a:cs typeface="Arial" pitchFamily="34" charset="0"/>
                </a:rPr>
                <a:t>imm</a:t>
              </a:r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>
              <a:off x="4160011" y="3642879"/>
              <a:ext cx="0" cy="32311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3" name="AutoShape 33"/>
            <p:cNvSpPr>
              <a:spLocks noChangeArrowheads="1"/>
            </p:cNvSpPr>
            <p:nvPr/>
          </p:nvSpPr>
          <p:spPr bwMode="auto">
            <a:xfrm rot="16200000">
              <a:off x="3390629" y="4389779"/>
              <a:ext cx="536104" cy="333034"/>
            </a:xfrm>
            <a:prstGeom prst="roundRect">
              <a:avLst>
                <a:gd name="adj" fmla="val 16667"/>
              </a:avLst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" pitchFamily="34" charset="0"/>
                  <a:cs typeface="Arial" pitchFamily="34" charset="0"/>
                </a:rPr>
                <a:t>MUX</a:t>
              </a:r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 flipH="1">
              <a:off x="3825050" y="4440004"/>
              <a:ext cx="331152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5" name="Line 35"/>
            <p:cNvSpPr>
              <a:spLocks noChangeShapeType="1"/>
            </p:cNvSpPr>
            <p:nvPr/>
          </p:nvSpPr>
          <p:spPr bwMode="auto">
            <a:xfrm>
              <a:off x="5560137" y="4262560"/>
              <a:ext cx="0" cy="40962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6" name="Line 36"/>
            <p:cNvSpPr>
              <a:spLocks noChangeShapeType="1"/>
            </p:cNvSpPr>
            <p:nvPr/>
          </p:nvSpPr>
          <p:spPr bwMode="auto">
            <a:xfrm flipH="1">
              <a:off x="3825050" y="4678930"/>
              <a:ext cx="1745135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7" name="Line 37"/>
            <p:cNvSpPr>
              <a:spLocks noChangeShapeType="1"/>
            </p:cNvSpPr>
            <p:nvPr/>
          </p:nvSpPr>
          <p:spPr bwMode="auto">
            <a:xfrm flipH="1">
              <a:off x="3279998" y="4556296"/>
              <a:ext cx="210093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8" name="Line 38"/>
            <p:cNvSpPr>
              <a:spLocks noChangeShapeType="1"/>
            </p:cNvSpPr>
            <p:nvPr/>
          </p:nvSpPr>
          <p:spPr bwMode="auto">
            <a:xfrm flipV="1">
              <a:off x="3279998" y="3642878"/>
              <a:ext cx="0" cy="91341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9" name="Line 39"/>
            <p:cNvSpPr>
              <a:spLocks noChangeShapeType="1"/>
            </p:cNvSpPr>
            <p:nvPr/>
          </p:nvSpPr>
          <p:spPr bwMode="auto">
            <a:xfrm>
              <a:off x="3279998" y="3642878"/>
              <a:ext cx="210093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0" name="Line 35"/>
            <p:cNvSpPr>
              <a:spLocks noChangeShapeType="1"/>
            </p:cNvSpPr>
            <p:nvPr/>
          </p:nvSpPr>
          <p:spPr bwMode="auto">
            <a:xfrm>
              <a:off x="4156203" y="4288245"/>
              <a:ext cx="0" cy="15176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1" name="Line 37"/>
            <p:cNvSpPr>
              <a:spLocks noChangeShapeType="1"/>
            </p:cNvSpPr>
            <p:nvPr/>
          </p:nvSpPr>
          <p:spPr bwMode="auto">
            <a:xfrm flipH="1">
              <a:off x="5343533" y="4278196"/>
              <a:ext cx="210093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6146606" y="2796693"/>
            <a:ext cx="975044" cy="1234858"/>
          </a:xfrm>
          <a:prstGeom prst="rect">
            <a:avLst/>
          </a:prstGeom>
          <a:noFill/>
          <a:ln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Box 2"/>
          <p:cNvSpPr txBox="1"/>
          <p:nvPr/>
        </p:nvSpPr>
        <p:spPr>
          <a:xfrm>
            <a:off x="6331882" y="3752289"/>
            <a:ext cx="6142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NPC</a:t>
            </a:r>
            <a:endParaRPr lang="zh-CN" altLang="en-US" sz="16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2349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/>
          <p:cNvSpPr txBox="1"/>
          <p:nvPr/>
        </p:nvSpPr>
        <p:spPr>
          <a:xfrm>
            <a:off x="288210" y="143958"/>
            <a:ext cx="45003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7406D"/>
                </a:solidFill>
                <a:ea typeface="微软雅黑" panose="020B0503020204020204" pitchFamily="34" charset="-122"/>
              </a:rPr>
              <a:t>构建</a:t>
            </a:r>
            <a:r>
              <a:rPr lang="zh-CN" altLang="en-US" sz="28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功能部件 </a:t>
            </a:r>
            <a:r>
              <a:rPr lang="en-US" altLang="zh-CN" sz="2400" dirty="0" smtClean="0">
                <a:solidFill>
                  <a:srgbClr val="17406D"/>
                </a:solidFill>
                <a:ea typeface="微软雅黑" panose="020B0503020204020204" pitchFamily="34" charset="-122"/>
              </a:rPr>
              <a:t>– </a:t>
            </a:r>
            <a:r>
              <a:rPr lang="en-US" altLang="zh-CN" sz="2400" dirty="0" smtClean="0">
                <a:solidFill>
                  <a:srgbClr val="C00000"/>
                </a:solidFill>
                <a:ea typeface="微软雅黑" panose="020B0503020204020204" pitchFamily="34" charset="-122"/>
              </a:rPr>
              <a:t>IROM</a:t>
            </a:r>
            <a:endParaRPr lang="zh-CN" altLang="en-US" sz="2200" dirty="0">
              <a:solidFill>
                <a:srgbClr val="C0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6" name="文本框 10"/>
          <p:cNvSpPr txBox="1"/>
          <p:nvPr/>
        </p:nvSpPr>
        <p:spPr>
          <a:xfrm>
            <a:off x="324214" y="864018"/>
            <a:ext cx="566876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IROM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是一个单端口的只读存储器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输入地址：</a:t>
            </a:r>
            <a:r>
              <a:rPr lang="en-US" altLang="zh-CN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PC</a:t>
            </a: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输出数据：指令</a:t>
            </a:r>
            <a:endParaRPr lang="en-US" altLang="zh-CN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IROM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的读取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操作是组合逻辑</a:t>
            </a: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marL="789966" lvl="1" indent="-342900">
              <a:lnSpc>
                <a:spcPct val="150000"/>
              </a:lnSpc>
              <a:buFont typeface="微软雅黑" panose="020B0503020204020204" pitchFamily="34" charset="-122"/>
              <a:buChar char="◆"/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读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时序：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6054101" y="1835319"/>
            <a:ext cx="2121678" cy="1407877"/>
            <a:chOff x="6054101" y="1835319"/>
            <a:chExt cx="2121678" cy="1407877"/>
          </a:xfrm>
        </p:grpSpPr>
        <p:sp>
          <p:nvSpPr>
            <p:cNvPr id="7" name="Rectangle 5"/>
            <p:cNvSpPr>
              <a:spLocks noChangeArrowheads="1"/>
            </p:cNvSpPr>
            <p:nvPr/>
          </p:nvSpPr>
          <p:spPr bwMode="auto">
            <a:xfrm>
              <a:off x="6623534" y="1835319"/>
              <a:ext cx="982812" cy="1115896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horz" wrap="none" anchor="ctr">
              <a:prstTxWarp prst="textNoShape">
                <a:avLst/>
              </a:prstTxWarp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endParaRPr>
            </a:p>
          </p:txBody>
        </p:sp>
        <p:sp>
          <p:nvSpPr>
            <p:cNvPr id="9" name="Line 7"/>
            <p:cNvSpPr>
              <a:spLocks noChangeShapeType="1"/>
            </p:cNvSpPr>
            <p:nvPr/>
          </p:nvSpPr>
          <p:spPr bwMode="auto">
            <a:xfrm>
              <a:off x="6054101" y="2393267"/>
              <a:ext cx="569433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" name="Line 7"/>
            <p:cNvSpPr>
              <a:spLocks noChangeShapeType="1"/>
            </p:cNvSpPr>
            <p:nvPr/>
          </p:nvSpPr>
          <p:spPr bwMode="auto">
            <a:xfrm>
              <a:off x="7606346" y="2393267"/>
              <a:ext cx="569433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3" name="Line 37"/>
            <p:cNvSpPr>
              <a:spLocks noChangeShapeType="1"/>
            </p:cNvSpPr>
            <p:nvPr/>
          </p:nvSpPr>
          <p:spPr bwMode="auto">
            <a:xfrm flipH="1">
              <a:off x="6271936" y="2319265"/>
              <a:ext cx="118375" cy="14401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4" name="Line 37"/>
            <p:cNvSpPr>
              <a:spLocks noChangeShapeType="1"/>
            </p:cNvSpPr>
            <p:nvPr/>
          </p:nvSpPr>
          <p:spPr bwMode="auto">
            <a:xfrm flipH="1">
              <a:off x="7797450" y="2319265"/>
              <a:ext cx="118375" cy="14401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5" name="Text Box 14"/>
            <p:cNvSpPr txBox="1">
              <a:spLocks noChangeArrowheads="1"/>
            </p:cNvSpPr>
            <p:nvPr/>
          </p:nvSpPr>
          <p:spPr bwMode="auto">
            <a:xfrm>
              <a:off x="6177363" y="1990356"/>
              <a:ext cx="256480" cy="276999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kern="0" dirty="0">
                  <a:latin typeface="Arial" pitchFamily="34" charset="0"/>
                  <a:cs typeface="Arial" pitchFamily="34" charset="0"/>
                </a:rPr>
                <a:t>32</a:t>
              </a:r>
              <a:endParaRPr kumimoji="1" lang="en-US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6" name="Text Box 14"/>
            <p:cNvSpPr txBox="1">
              <a:spLocks noChangeArrowheads="1"/>
            </p:cNvSpPr>
            <p:nvPr/>
          </p:nvSpPr>
          <p:spPr bwMode="auto">
            <a:xfrm>
              <a:off x="7761495" y="1989379"/>
              <a:ext cx="256480" cy="276999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kern="0" dirty="0">
                  <a:latin typeface="Arial" pitchFamily="34" charset="0"/>
                  <a:cs typeface="Arial" pitchFamily="34" charset="0"/>
                </a:rPr>
                <a:t>32</a:t>
              </a:r>
              <a:endParaRPr kumimoji="1" lang="en-US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7" name="Text Box 14"/>
            <p:cNvSpPr txBox="1">
              <a:spLocks noChangeArrowheads="1"/>
            </p:cNvSpPr>
            <p:nvPr/>
          </p:nvSpPr>
          <p:spPr bwMode="auto">
            <a:xfrm>
              <a:off x="6667078" y="2252228"/>
              <a:ext cx="359074" cy="276999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kern="0" dirty="0">
                  <a:latin typeface="Arial" pitchFamily="34" charset="0"/>
                  <a:cs typeface="Arial" pitchFamily="34" charset="0"/>
                </a:rPr>
                <a:t>A</a:t>
              </a:r>
              <a:r>
                <a:rPr kumimoji="1" lang="en-US" altLang="zh-CN" kern="0" noProof="0" dirty="0" err="1">
                  <a:latin typeface="Arial" pitchFamily="34" charset="0"/>
                  <a:cs typeface="Arial" pitchFamily="34" charset="0"/>
                </a:rPr>
                <a:t>dr</a:t>
              </a:r>
              <a:endParaRPr kumimoji="1" lang="en-US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8" name="Text Box 14"/>
            <p:cNvSpPr txBox="1">
              <a:spLocks noChangeArrowheads="1"/>
            </p:cNvSpPr>
            <p:nvPr/>
          </p:nvSpPr>
          <p:spPr bwMode="auto">
            <a:xfrm>
              <a:off x="7183060" y="2252228"/>
              <a:ext cx="371898" cy="276999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kern="0" dirty="0">
                  <a:latin typeface="Arial" pitchFamily="34" charset="0"/>
                  <a:cs typeface="Arial" pitchFamily="34" charset="0"/>
                </a:rPr>
                <a:t>Inst</a:t>
              </a:r>
              <a:endParaRPr kumimoji="1" lang="en-US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Text Box 14"/>
            <p:cNvSpPr txBox="1">
              <a:spLocks noChangeArrowheads="1"/>
            </p:cNvSpPr>
            <p:nvPr/>
          </p:nvSpPr>
          <p:spPr bwMode="auto">
            <a:xfrm>
              <a:off x="6813574" y="2966197"/>
              <a:ext cx="602730" cy="276999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kern="0" dirty="0">
                  <a:latin typeface="Arial" pitchFamily="34" charset="0"/>
                  <a:cs typeface="Arial" pitchFamily="34" charset="0"/>
                </a:rPr>
                <a:t>IROM</a:t>
              </a:r>
            </a:p>
          </p:txBody>
        </p:sp>
      </p:grpSp>
      <p:pic>
        <p:nvPicPr>
          <p:cNvPr id="1026" name="Picture 2" descr="http://127.0.0.1:8000/lab2/assets/3-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041" y="3289818"/>
            <a:ext cx="4773506" cy="617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3601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bt578455"/>
</p:tagLst>
</file>

<file path=ppt/theme/theme1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Pages>0</Pages>
  <Words>1154</Words>
  <Characters>0</Characters>
  <Application>Microsoft Office PowerPoint</Application>
  <DocSecurity>0</DocSecurity>
  <PresentationFormat>自定义</PresentationFormat>
  <Lines>0</Lines>
  <Paragraphs>255</Paragraphs>
  <Slides>22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2" baseType="lpstr">
      <vt:lpstr>Aharoni</vt:lpstr>
      <vt:lpstr>宋体</vt:lpstr>
      <vt:lpstr>微软雅黑</vt:lpstr>
      <vt:lpstr>Arial</vt:lpstr>
      <vt:lpstr>Calibri</vt:lpstr>
      <vt:lpstr>Calibri Light</vt:lpstr>
      <vt:lpstr>Consolas</vt:lpstr>
      <vt:lpstr>Times New Roman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keywords>http:/www.ypppt.com</cp:keywords>
  <cp:lastModifiedBy/>
  <cp:revision>1</cp:revision>
  <dcterms:created xsi:type="dcterms:W3CDTF">2017-05-21T03:30:57Z</dcterms:created>
  <dcterms:modified xsi:type="dcterms:W3CDTF">2022-06-21T01:04:19Z</dcterms:modified>
</cp:coreProperties>
</file>

<file path=docProps/thumbnail.jpeg>
</file>